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2"/>
    <p:sldId id="410" r:id="rId3"/>
    <p:sldId id="277" r:id="rId4"/>
    <p:sldId id="423" r:id="rId5"/>
    <p:sldId id="433" r:id="rId6"/>
    <p:sldId id="434" r:id="rId7"/>
    <p:sldId id="424" r:id="rId8"/>
    <p:sldId id="425" r:id="rId9"/>
    <p:sldId id="427" r:id="rId10"/>
    <p:sldId id="432" r:id="rId11"/>
    <p:sldId id="428" r:id="rId12"/>
    <p:sldId id="429" r:id="rId13"/>
    <p:sldId id="430" r:id="rId14"/>
    <p:sldId id="431" r:id="rId15"/>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90204" pitchFamily="34" charset="0"/>
        <a:ea typeface="微软雅黑" panose="020B0503020204020204" pitchFamily="34" charset="-122"/>
        <a:cs typeface="+mn-cs"/>
      </a:defRPr>
    </a:lvl1pPr>
    <a:lvl2pPr marL="457200" algn="l" rtl="0" eaLnBrk="0" fontAlgn="base" hangingPunct="0">
      <a:spcBef>
        <a:spcPct val="0"/>
      </a:spcBef>
      <a:spcAft>
        <a:spcPct val="0"/>
      </a:spcAft>
      <a:defRPr kern="1200">
        <a:solidFill>
          <a:schemeClr val="tx1"/>
        </a:solidFill>
        <a:latin typeface="Arial" panose="020B0604020202090204" pitchFamily="34" charset="0"/>
        <a:ea typeface="微软雅黑" panose="020B0503020204020204" pitchFamily="34" charset="-122"/>
        <a:cs typeface="+mn-cs"/>
      </a:defRPr>
    </a:lvl2pPr>
    <a:lvl3pPr marL="914400" algn="l" rtl="0" eaLnBrk="0" fontAlgn="base" hangingPunct="0">
      <a:spcBef>
        <a:spcPct val="0"/>
      </a:spcBef>
      <a:spcAft>
        <a:spcPct val="0"/>
      </a:spcAft>
      <a:defRPr kern="1200">
        <a:solidFill>
          <a:schemeClr val="tx1"/>
        </a:solidFill>
        <a:latin typeface="Arial" panose="020B0604020202090204" pitchFamily="34" charset="0"/>
        <a:ea typeface="微软雅黑" panose="020B0503020204020204" pitchFamily="34" charset="-122"/>
        <a:cs typeface="+mn-cs"/>
      </a:defRPr>
    </a:lvl3pPr>
    <a:lvl4pPr marL="1371600" algn="l" rtl="0" eaLnBrk="0" fontAlgn="base" hangingPunct="0">
      <a:spcBef>
        <a:spcPct val="0"/>
      </a:spcBef>
      <a:spcAft>
        <a:spcPct val="0"/>
      </a:spcAft>
      <a:defRPr kern="1200">
        <a:solidFill>
          <a:schemeClr val="tx1"/>
        </a:solidFill>
        <a:latin typeface="Arial" panose="020B0604020202090204" pitchFamily="34" charset="0"/>
        <a:ea typeface="微软雅黑" panose="020B0503020204020204" pitchFamily="34" charset="-122"/>
        <a:cs typeface="+mn-cs"/>
      </a:defRPr>
    </a:lvl4pPr>
    <a:lvl5pPr marL="1828800" algn="l" rtl="0" eaLnBrk="0" fontAlgn="base" hangingPunct="0">
      <a:spcBef>
        <a:spcPct val="0"/>
      </a:spcBef>
      <a:spcAft>
        <a:spcPct val="0"/>
      </a:spcAft>
      <a:defRPr kern="1200">
        <a:solidFill>
          <a:schemeClr val="tx1"/>
        </a:solidFill>
        <a:latin typeface="Arial" panose="020B060402020209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9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9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9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90204" pitchFamily="34" charset="0"/>
        <a:ea typeface="微软雅黑" panose="020B0503020204020204"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ang Suo" initials="XS" lastIdx="1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63" autoAdjust="0"/>
    <p:restoredTop sz="94660" autoAdjust="0"/>
  </p:normalViewPr>
  <p:slideViewPr>
    <p:cSldViewPr snapToGrid="0">
      <p:cViewPr varScale="1">
        <p:scale>
          <a:sx n="86" d="100"/>
          <a:sy n="86" d="100"/>
        </p:scale>
        <p:origin x="619" y="62"/>
      </p:cViewPr>
      <p:guideLst>
        <p:guide orient="horz" pos="2160"/>
        <p:guide pos="3840"/>
      </p:guideLst>
    </p:cSldViewPr>
  </p:slideViewPr>
  <p:notesTextViewPr>
    <p:cViewPr>
      <p:scale>
        <a:sx n="3" d="2"/>
        <a:sy n="3" d="2"/>
      </p:scale>
      <p:origin x="0" y="0"/>
    </p:cViewPr>
  </p:notesTextViewPr>
  <p:gridSpacing cx="72006" cy="72006"/>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7.pn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98800" y="914400"/>
            <a:ext cx="9799200" cy="2570400"/>
          </a:xfrm>
        </p:spPr>
        <p:txBody>
          <a:bodyPr lIns="90000" tIns="46800" rIns="90000" bIns="46800" anchor="b">
            <a:normAutofit/>
          </a:bodyPr>
          <a:lstStyle>
            <a:lvl1pPr algn="ctr">
              <a:defRPr sz="6000" b="1" i="0" spc="300" baseline="0">
                <a:solidFill>
                  <a:schemeClr val="tx1">
                    <a:lumMod val="85000"/>
                    <a:lumOff val="15000"/>
                  </a:schemeClr>
                </a:solidFill>
                <a:effectLst/>
              </a:defRPr>
            </a:lvl1pPr>
          </a:lstStyle>
          <a:p>
            <a:r>
              <a:rPr lang="zh-CN" altLang="en-US" noProof="1"/>
              <a:t>单击此处编辑母版标题样式</a:t>
            </a:r>
          </a:p>
        </p:txBody>
      </p:sp>
      <p:sp>
        <p:nvSpPr>
          <p:cNvPr id="3" name="副标题 2"/>
          <p:cNvSpPr>
            <a:spLocks noGrp="1"/>
          </p:cNvSpPr>
          <p:nvPr>
            <p:ph type="subTitle" idx="1" hasCustomPrompt="1"/>
          </p:nvPr>
        </p:nvSpPr>
        <p:spPr>
          <a:xfrm>
            <a:off x="1198800" y="3560400"/>
            <a:ext cx="9799200" cy="1472400"/>
          </a:xfrm>
        </p:spPr>
        <p:txBody>
          <a:bodyPr>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单击以编辑母版副标题样式</a:t>
            </a:r>
          </a:p>
        </p:txBody>
      </p:sp>
      <p:sp>
        <p:nvSpPr>
          <p:cNvPr id="4" name="日期占位符 3"/>
          <p:cNvSpPr>
            <a:spLocks noGrp="1"/>
          </p:cNvSpPr>
          <p:nvPr>
            <p:ph type="dt" sz="half" idx="10"/>
            <p:custDataLst>
              <p:tags r:id="rId1"/>
            </p:custDataLst>
          </p:nvPr>
        </p:nvSpPr>
        <p:spPr/>
        <p:txBody>
          <a:bodyPr/>
          <a:lstStyle>
            <a:lvl1pPr>
              <a:defRPr/>
            </a:lvl1pPr>
          </a:lstStyle>
          <a:p>
            <a:pPr>
              <a:defRPr/>
            </a:pPr>
            <a:fld id="{2A262795-23C4-4B84-8BF6-BB18FB89C26B}" type="datetimeFigureOut">
              <a:rPr lang="zh-CN" altLang="en-US"/>
              <a:t>2021/10/29</a:t>
            </a:fld>
            <a:endParaRPr lang="zh-CN" altLang="en-US"/>
          </a:p>
        </p:txBody>
      </p:sp>
      <p:sp>
        <p:nvSpPr>
          <p:cNvPr id="5"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3"/>
            </p:custDataLst>
          </p:nvPr>
        </p:nvSpPr>
        <p:spPr/>
        <p:txBody>
          <a:bodyPr/>
          <a:lstStyle>
            <a:lvl1pPr>
              <a:defRPr/>
            </a:lvl1pPr>
          </a:lstStyle>
          <a:p>
            <a:pPr>
              <a:defRPr/>
            </a:pPr>
            <a:fld id="{90A54219-BEA5-4300-B4FA-6A7A7087DBDE}"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08400" y="774000"/>
            <a:ext cx="10972800" cy="5482800"/>
          </a:xfrm>
        </p:spPr>
        <p:txBody>
          <a:bodyPr/>
          <a:lstStyle>
            <a:lvl1pPr marL="228600" indent="-228600" eaLnBrk="1" fontAlgn="auto" latinLnBrk="0" hangingPunct="1">
              <a:lnSpc>
                <a:spcPct val="130000"/>
              </a:lnSpc>
              <a:buFont typeface="Arial" panose="020B060402020209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9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9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90204" pitchFamily="34" charset="0"/>
              <a:buChar char="•"/>
              <a:defRPr u="none" strike="noStrike" kern="1200" cap="none" spc="150" normalizeH="0" baseline="0">
                <a:solidFill>
                  <a:schemeClr val="tx1">
                    <a:lumMod val="65000"/>
                    <a:lumOff val="35000"/>
                  </a:schemeClr>
                </a:solidFill>
                <a:uFillTx/>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4"/>
            <p:custDataLst>
              <p:tags r:id="rId1"/>
            </p:custDataLst>
          </p:nvPr>
        </p:nvSpPr>
        <p:spPr/>
        <p:txBody>
          <a:bodyPr/>
          <a:lstStyle>
            <a:lvl1pPr>
              <a:defRPr/>
            </a:lvl1pPr>
          </a:lstStyle>
          <a:p>
            <a:pPr>
              <a:defRPr/>
            </a:pPr>
            <a:fld id="{64307AB0-B8C0-43C8-B17E-646C8C2B30DD}" type="datetimeFigureOut">
              <a:rPr lang="zh-CN" altLang="en-US"/>
              <a:t>2021/10/29</a:t>
            </a:fld>
            <a:endParaRPr lang="zh-CN" altLang="en-US"/>
          </a:p>
        </p:txBody>
      </p:sp>
      <p:sp>
        <p:nvSpPr>
          <p:cNvPr id="4" name="页脚占位符 4"/>
          <p:cNvSpPr>
            <a:spLocks noGrp="1"/>
          </p:cNvSpPr>
          <p:nvPr>
            <p:ph type="ftr" sz="quarter" idx="15"/>
            <p:custDataLst>
              <p:tags r:id="rId2"/>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6"/>
            <p:custDataLst>
              <p:tags r:id="rId3"/>
            </p:custDataLst>
          </p:nvPr>
        </p:nvSpPr>
        <p:spPr/>
        <p:txBody>
          <a:bodyPr/>
          <a:lstStyle>
            <a:lvl1pPr>
              <a:defRPr/>
            </a:lvl1pPr>
          </a:lstStyle>
          <a:p>
            <a:pPr>
              <a:defRPr/>
            </a:pPr>
            <a:fld id="{C0735A71-7246-4D88-A4E0-FAC68D8B0F60}"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2" name="标题 1"/>
          <p:cNvSpPr>
            <a:spLocks noGrp="1"/>
          </p:cNvSpPr>
          <p:nvPr>
            <p:ph type="title"/>
          </p:nvPr>
        </p:nvSpPr>
        <p:spPr>
          <a:xfrm>
            <a:off x="1198800" y="2484000"/>
            <a:ext cx="9799200" cy="1018800"/>
          </a:xfrm>
        </p:spPr>
        <p:txBody>
          <a:bodyPr lIns="90000" tIns="46800" rIns="90000" bIns="46800" rtlCol="0" anchor="t">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90204" pitchFamily="34" charset="0"/>
                <a:ea typeface="微软雅黑" panose="020B0503020204020204" pitchFamily="34" charset="-122"/>
                <a:cs typeface="+mj-cs"/>
                <a:sym typeface="+mn-ea"/>
              </a:defRPr>
            </a:lvl1pPr>
          </a:lstStyle>
          <a:p>
            <a:pPr lvl="0"/>
            <a:r>
              <a:rPr lang="zh-CN" altLang="en-US" noProof="1">
                <a:sym typeface="+mn-ea"/>
              </a:rPr>
              <a:t>单击此处编辑母版标题样式</a:t>
            </a:r>
            <a:endParaRPr noProof="1">
              <a:sym typeface="+mn-ea"/>
            </a:endParaRPr>
          </a:p>
        </p:txBody>
      </p:sp>
      <p:sp>
        <p:nvSpPr>
          <p:cNvPr id="7" name="文本占位符 6"/>
          <p:cNvSpPr>
            <a:spLocks noGrp="1"/>
          </p:cNvSpPr>
          <p:nvPr>
            <p:ph type="body" sz="quarter" idx="13"/>
          </p:nvPr>
        </p:nvSpPr>
        <p:spPr>
          <a:xfrm>
            <a:off x="1198800" y="3560400"/>
            <a:ext cx="9799200" cy="471600"/>
          </a:xfrm>
        </p:spPr>
        <p:txBody>
          <a:bodyPr>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noProof="1"/>
              <a:t>单击此处编辑母版文本样式</a:t>
            </a:r>
          </a:p>
        </p:txBody>
      </p:sp>
      <p:sp>
        <p:nvSpPr>
          <p:cNvPr id="4" name="日期占位符 3"/>
          <p:cNvSpPr>
            <a:spLocks noGrp="1"/>
          </p:cNvSpPr>
          <p:nvPr>
            <p:ph type="dt" sz="half" idx="14"/>
            <p:custDataLst>
              <p:tags r:id="rId1"/>
            </p:custDataLst>
          </p:nvPr>
        </p:nvSpPr>
        <p:spPr/>
        <p:txBody>
          <a:bodyPr/>
          <a:lstStyle>
            <a:lvl1pPr>
              <a:defRPr/>
            </a:lvl1pPr>
          </a:lstStyle>
          <a:p>
            <a:pPr>
              <a:defRPr/>
            </a:pPr>
            <a:fld id="{7D7C39A0-510C-41E7-9E7D-67B1FD3BEF07}" type="datetimeFigureOut">
              <a:rPr lang="zh-CN" altLang="en-US"/>
              <a:t>2021/10/29</a:t>
            </a:fld>
            <a:endParaRPr lang="zh-CN" altLang="en-US"/>
          </a:p>
        </p:txBody>
      </p:sp>
      <p:sp>
        <p:nvSpPr>
          <p:cNvPr id="5" name="页脚占位符 4"/>
          <p:cNvSpPr>
            <a:spLocks noGrp="1"/>
          </p:cNvSpPr>
          <p:nvPr>
            <p:ph type="ftr" sz="quarter" idx="15"/>
            <p:custDataLst>
              <p:tags r:id="rId2"/>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6"/>
            <p:custDataLst>
              <p:tags r:id="rId3"/>
            </p:custDataLst>
          </p:nvPr>
        </p:nvSpPr>
        <p:spPr/>
        <p:txBody>
          <a:bodyPr/>
          <a:lstStyle>
            <a:lvl1pPr>
              <a:defRPr/>
            </a:lvl1pPr>
          </a:lstStyle>
          <a:p>
            <a:pPr>
              <a:defRPr/>
            </a:pPr>
            <a:fld id="{AD6A46EF-9D31-4533-B887-68E85F5B75D1}" type="slidenum">
              <a:rPr lang="zh-CN" altLang="en-US"/>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lIns="90000" tIns="46800" rIns="90000" bIns="46800" rtlCol="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noProof="1">
                <a:sym typeface="+mn-ea"/>
              </a:rPr>
              <a:t>单击此处编辑母版标题样式</a:t>
            </a:r>
          </a:p>
        </p:txBody>
      </p:sp>
      <p:sp>
        <p:nvSpPr>
          <p:cNvPr id="3" name="内容占位符 2"/>
          <p:cNvSpPr>
            <a:spLocks noGrp="1"/>
          </p:cNvSpPr>
          <p:nvPr>
            <p:ph idx="1"/>
          </p:nvPr>
        </p:nvSpPr>
        <p:spPr>
          <a:xfrm>
            <a:off x="608400" y="1490400"/>
            <a:ext cx="10969200" cy="4759200"/>
          </a:xfrm>
        </p:spPr>
        <p:txBody>
          <a:bodyPr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9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noProof="1">
                <a:sym typeface="+mn-ea"/>
              </a:rPr>
              <a:t>单击此处编辑母版文本样式</a:t>
            </a:r>
          </a:p>
          <a:p>
            <a:pPr lvl="1"/>
            <a:r>
              <a:rPr noProof="1">
                <a:sym typeface="+mn-ea"/>
              </a:rPr>
              <a:t>第二级</a:t>
            </a:r>
          </a:p>
          <a:p>
            <a:pPr lvl="2"/>
            <a:r>
              <a:rPr noProof="1">
                <a:sym typeface="+mn-ea"/>
              </a:rPr>
              <a:t>第三级</a:t>
            </a:r>
          </a:p>
          <a:p>
            <a:pPr lvl="3"/>
            <a:r>
              <a:rPr noProof="1">
                <a:sym typeface="+mn-ea"/>
              </a:rPr>
              <a:t>第四级</a:t>
            </a:r>
          </a:p>
          <a:p>
            <a:pPr lvl="4"/>
            <a:r>
              <a:rPr noProof="1">
                <a:sym typeface="+mn-ea"/>
              </a:rPr>
              <a:t>第五级</a:t>
            </a:r>
          </a:p>
        </p:txBody>
      </p:sp>
      <p:sp>
        <p:nvSpPr>
          <p:cNvPr id="4" name="日期占位符 3"/>
          <p:cNvSpPr>
            <a:spLocks noGrp="1"/>
          </p:cNvSpPr>
          <p:nvPr>
            <p:ph type="dt" sz="half" idx="10"/>
            <p:custDataLst>
              <p:tags r:id="rId1"/>
            </p:custDataLst>
          </p:nvPr>
        </p:nvSpPr>
        <p:spPr/>
        <p:txBody>
          <a:bodyPr/>
          <a:lstStyle>
            <a:lvl1pPr>
              <a:defRPr/>
            </a:lvl1pPr>
          </a:lstStyle>
          <a:p>
            <a:pPr>
              <a:defRPr/>
            </a:pPr>
            <a:fld id="{E49A5187-C85D-4A09-A083-E86A335FC99C}" type="datetimeFigureOut">
              <a:rPr lang="zh-CN" altLang="en-US"/>
              <a:t>2021/10/29</a:t>
            </a:fld>
            <a:endParaRPr lang="zh-CN" altLang="en-US"/>
          </a:p>
        </p:txBody>
      </p:sp>
      <p:sp>
        <p:nvSpPr>
          <p:cNvPr id="5"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3"/>
            </p:custDataLst>
          </p:nvPr>
        </p:nvSpPr>
        <p:spPr/>
        <p:txBody>
          <a:bodyPr/>
          <a:lstStyle>
            <a:lvl1pPr>
              <a:defRPr/>
            </a:lvl1pPr>
          </a:lstStyle>
          <a:p>
            <a:pPr>
              <a:defRPr/>
            </a:pPr>
            <a:fld id="{BE4BD400-A9E6-4A81-934B-61FB4251B6A9}"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990800" y="3848400"/>
            <a:ext cx="7768800" cy="766800"/>
          </a:xfrm>
        </p:spPr>
        <p:txBody>
          <a:bodyPr lIns="90000" tIns="46800" rIns="90000" bIns="46800" anchor="b">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noProof="1"/>
              <a:t>单击此处编辑母版标题样式</a:t>
            </a:r>
          </a:p>
        </p:txBody>
      </p:sp>
      <p:sp>
        <p:nvSpPr>
          <p:cNvPr id="3" name="文本占位符 2"/>
          <p:cNvSpPr>
            <a:spLocks noGrp="1"/>
          </p:cNvSpPr>
          <p:nvPr>
            <p:ph type="body" idx="1" hasCustomPrompt="1"/>
          </p:nvPr>
        </p:nvSpPr>
        <p:spPr>
          <a:xfrm>
            <a:off x="1990800" y="4615200"/>
            <a:ext cx="7768800" cy="867600"/>
          </a:xfrm>
        </p:spPr>
        <p:txBody>
          <a:bodyPr>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编辑母版文本样式</a:t>
            </a:r>
          </a:p>
        </p:txBody>
      </p:sp>
      <p:sp>
        <p:nvSpPr>
          <p:cNvPr id="4" name="日期占位符 3"/>
          <p:cNvSpPr>
            <a:spLocks noGrp="1"/>
          </p:cNvSpPr>
          <p:nvPr>
            <p:ph type="dt" sz="half" idx="10"/>
            <p:custDataLst>
              <p:tags r:id="rId1"/>
            </p:custDataLst>
          </p:nvPr>
        </p:nvSpPr>
        <p:spPr/>
        <p:txBody>
          <a:bodyPr/>
          <a:lstStyle>
            <a:lvl1pPr>
              <a:defRPr/>
            </a:lvl1pPr>
          </a:lstStyle>
          <a:p>
            <a:pPr>
              <a:defRPr/>
            </a:pPr>
            <a:fld id="{2580C3A9-A9C6-4176-9046-EB9D79EA4EC8}" type="datetimeFigureOut">
              <a:rPr lang="zh-CN" altLang="en-US"/>
              <a:t>2021/10/29</a:t>
            </a:fld>
            <a:endParaRPr lang="zh-CN" altLang="en-US"/>
          </a:p>
        </p:txBody>
      </p:sp>
      <p:sp>
        <p:nvSpPr>
          <p:cNvPr id="5"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3"/>
            </p:custDataLst>
          </p:nvPr>
        </p:nvSpPr>
        <p:spPr/>
        <p:txBody>
          <a:bodyPr/>
          <a:lstStyle>
            <a:lvl1pPr>
              <a:defRPr/>
            </a:lvl1pPr>
          </a:lstStyle>
          <a:p>
            <a:pPr>
              <a:defRPr/>
            </a:pPr>
            <a:fld id="{57D6C2F4-3739-4CBA-B40A-8CE8F51AA4FF}"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lIns="90000" tIns="46800" rIns="90000" bIns="46800" rtlCol="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noProof="1">
                <a:sym typeface="+mn-ea"/>
              </a:rPr>
              <a:t>单击此处编辑母版标题样式</a:t>
            </a:r>
          </a:p>
        </p:txBody>
      </p:sp>
      <p:sp>
        <p:nvSpPr>
          <p:cNvPr id="3" name="内容占位符 2"/>
          <p:cNvSpPr>
            <a:spLocks noGrp="1"/>
          </p:cNvSpPr>
          <p:nvPr>
            <p:ph sz="half" idx="1"/>
          </p:nvPr>
        </p:nvSpPr>
        <p:spPr>
          <a:xfrm>
            <a:off x="608400" y="1501200"/>
            <a:ext cx="5176800" cy="4748400"/>
          </a:xfrm>
        </p:spPr>
        <p:txBody>
          <a:bodyPr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9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noProof="1">
                <a:sym typeface="+mn-ea"/>
              </a:rPr>
              <a:t>单击此处编辑母版文本样式</a:t>
            </a:r>
          </a:p>
          <a:p>
            <a:pPr lvl="1"/>
            <a:r>
              <a:rPr noProof="1">
                <a:sym typeface="+mn-ea"/>
              </a:rPr>
              <a:t>第二级</a:t>
            </a:r>
          </a:p>
          <a:p>
            <a:pPr lvl="2"/>
            <a:r>
              <a:rPr noProof="1">
                <a:sym typeface="+mn-ea"/>
              </a:rPr>
              <a:t>第三级</a:t>
            </a:r>
          </a:p>
          <a:p>
            <a:pPr lvl="3"/>
            <a:r>
              <a:rPr noProof="1">
                <a:sym typeface="+mn-ea"/>
              </a:rPr>
              <a:t>第四级</a:t>
            </a:r>
          </a:p>
          <a:p>
            <a:pPr lvl="4"/>
            <a:r>
              <a:rPr noProof="1">
                <a:sym typeface="+mn-ea"/>
              </a:rPr>
              <a:t>第五级</a:t>
            </a:r>
          </a:p>
        </p:txBody>
      </p:sp>
      <p:sp>
        <p:nvSpPr>
          <p:cNvPr id="4" name="内容占位符 3"/>
          <p:cNvSpPr>
            <a:spLocks noGrp="1"/>
          </p:cNvSpPr>
          <p:nvPr>
            <p:ph sz="half" idx="2"/>
          </p:nvPr>
        </p:nvSpPr>
        <p:spPr>
          <a:xfrm>
            <a:off x="6411600" y="1501200"/>
            <a:ext cx="5176800" cy="4748400"/>
          </a:xfrm>
        </p:spPr>
        <p:txBody>
          <a:bodyPr>
            <a:normAutofit/>
          </a:bodyPr>
          <a:lstStyle>
            <a:lvl1pPr marL="228600" indent="-228600" eaLnBrk="1" fontAlgn="auto" latinLnBrk="0" hangingPunct="1">
              <a:lnSpc>
                <a:spcPct val="130000"/>
              </a:lnSpc>
              <a:spcAft>
                <a:spcPts val="600"/>
              </a:spcAft>
              <a:buFont typeface="Arial" panose="020B0604020202090204" pitchFamily="34" charset="0"/>
              <a:buChar char="●"/>
              <a:defRPr sz="1600" u="none" strike="noStrike" kern="1200" cap="none" spc="150" normalizeH="0" baseline="0">
                <a:solidFill>
                  <a:schemeClr val="tx1">
                    <a:lumMod val="65000"/>
                    <a:lumOff val="35000"/>
                  </a:schemeClr>
                </a:solidFill>
                <a:latin typeface="Arial" panose="020B060402020209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9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90204" pitchFamily="34" charset="0"/>
                <a:ea typeface="微软雅黑" panose="020B0503020204020204" pitchFamily="34" charset="-122"/>
              </a:defRPr>
            </a:lvl2pPr>
            <a:lvl3pPr marL="1143000" indent="-228600" eaLnBrk="1" fontAlgn="auto" latinLnBrk="0" hangingPunct="1">
              <a:lnSpc>
                <a:spcPct val="120000"/>
              </a:lnSpc>
              <a:buFont typeface="Arial" panose="020B0604020202090204" pitchFamily="34" charset="0"/>
              <a:buChar char="●"/>
              <a:defRPr sz="1600" u="none" strike="noStrike" kern="1200" cap="none" spc="150" normalizeH="0" baseline="0">
                <a:solidFill>
                  <a:schemeClr val="tx1">
                    <a:lumMod val="65000"/>
                    <a:lumOff val="35000"/>
                  </a:schemeClr>
                </a:solidFill>
                <a:latin typeface="Arial" panose="020B060402020209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9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90204" pitchFamily="34" charset="0"/>
                <a:ea typeface="微软雅黑" panose="020B0503020204020204" pitchFamily="34" charset="-122"/>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custDataLst>
              <p:tags r:id="rId1"/>
            </p:custDataLst>
          </p:nvPr>
        </p:nvSpPr>
        <p:spPr/>
        <p:txBody>
          <a:bodyPr/>
          <a:lstStyle>
            <a:lvl1pPr>
              <a:defRPr/>
            </a:lvl1pPr>
          </a:lstStyle>
          <a:p>
            <a:pPr>
              <a:defRPr/>
            </a:pPr>
            <a:fld id="{B5AC4A8E-CCCE-43C1-B588-73F8403D340A}" type="datetimeFigureOut">
              <a:rPr lang="zh-CN" altLang="en-US"/>
              <a:t>2021/10/29</a:t>
            </a:fld>
            <a:endParaRPr lang="zh-CN" altLang="en-US"/>
          </a:p>
        </p:txBody>
      </p:sp>
      <p:sp>
        <p:nvSpPr>
          <p:cNvPr id="6"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7" name="灯片编号占位符 5"/>
          <p:cNvSpPr>
            <a:spLocks noGrp="1"/>
          </p:cNvSpPr>
          <p:nvPr>
            <p:ph type="sldNum" sz="quarter" idx="12"/>
            <p:custDataLst>
              <p:tags r:id="rId3"/>
            </p:custDataLst>
          </p:nvPr>
        </p:nvSpPr>
        <p:spPr/>
        <p:txBody>
          <a:bodyPr/>
          <a:lstStyle>
            <a:lvl1pPr>
              <a:defRPr/>
            </a:lvl1pPr>
          </a:lstStyle>
          <a:p>
            <a:pPr>
              <a:defRPr/>
            </a:pPr>
            <a:fld id="{B809F6D8-8419-44A9-B88A-3A6E99319898}"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lIns="90000" tIns="46800" rIns="90000" bIns="46800" rtlCol="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noProof="1">
                <a:sym typeface="+mn-ea"/>
              </a:rPr>
              <a:t>单击此处编辑母版标题样式</a:t>
            </a:r>
          </a:p>
        </p:txBody>
      </p:sp>
      <p:sp>
        <p:nvSpPr>
          <p:cNvPr id="3" name="文本占位符 2"/>
          <p:cNvSpPr>
            <a:spLocks noGrp="1"/>
          </p:cNvSpPr>
          <p:nvPr>
            <p:ph type="body" idx="1" hasCustomPrompt="1"/>
          </p:nvPr>
        </p:nvSpPr>
        <p:spPr>
          <a:xfrm>
            <a:off x="608400" y="1429200"/>
            <a:ext cx="5342400" cy="381600"/>
          </a:xfrm>
        </p:spPr>
        <p:txBody>
          <a:bodyPr lIns="101600" tIns="38100" rIns="76200" bIns="3810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9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编辑母版文本样式</a:t>
            </a:r>
          </a:p>
        </p:txBody>
      </p:sp>
      <p:sp>
        <p:nvSpPr>
          <p:cNvPr id="4" name="内容占位符 3"/>
          <p:cNvSpPr>
            <a:spLocks noGrp="1"/>
          </p:cNvSpPr>
          <p:nvPr>
            <p:ph sz="half" idx="2"/>
          </p:nvPr>
        </p:nvSpPr>
        <p:spPr>
          <a:xfrm>
            <a:off x="608400" y="1854000"/>
            <a:ext cx="5342400" cy="4395600"/>
          </a:xfrm>
        </p:spPr>
        <p:txBody>
          <a:bodyPr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9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noProof="1">
                <a:sym typeface="+mn-ea"/>
              </a:rPr>
              <a:t>单击此处编辑母版文本样式</a:t>
            </a:r>
          </a:p>
          <a:p>
            <a:pPr lvl="1"/>
            <a:r>
              <a:rPr noProof="1">
                <a:sym typeface="+mn-ea"/>
              </a:rPr>
              <a:t>第二级</a:t>
            </a:r>
          </a:p>
          <a:p>
            <a:pPr lvl="2"/>
            <a:r>
              <a:rPr noProof="1">
                <a:sym typeface="+mn-ea"/>
              </a:rPr>
              <a:t>第三级</a:t>
            </a:r>
          </a:p>
          <a:p>
            <a:pPr lvl="3"/>
            <a:r>
              <a:rPr noProof="1">
                <a:sym typeface="+mn-ea"/>
              </a:rPr>
              <a:t>第四级</a:t>
            </a:r>
          </a:p>
          <a:p>
            <a:pPr lvl="4"/>
            <a:r>
              <a:rPr noProof="1">
                <a:sym typeface="+mn-ea"/>
              </a:rPr>
              <a:t>第五级</a:t>
            </a:r>
          </a:p>
        </p:txBody>
      </p:sp>
      <p:sp>
        <p:nvSpPr>
          <p:cNvPr id="5" name="文本占位符 4"/>
          <p:cNvSpPr>
            <a:spLocks noGrp="1"/>
          </p:cNvSpPr>
          <p:nvPr>
            <p:ph type="body" sz="quarter" idx="3" hasCustomPrompt="1"/>
          </p:nvPr>
        </p:nvSpPr>
        <p:spPr>
          <a:xfrm>
            <a:off x="6235750" y="1421729"/>
            <a:ext cx="5342400" cy="381600"/>
          </a:xfrm>
        </p:spPr>
        <p:txBody>
          <a:bodyPr lIns="101600" tIns="38100" rIns="76200" bIns="38100" rtlCol="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sym typeface="+mn-ea"/>
              </a:rPr>
              <a:t>编辑母版文本样式</a:t>
            </a:r>
          </a:p>
        </p:txBody>
      </p:sp>
      <p:sp>
        <p:nvSpPr>
          <p:cNvPr id="6" name="内容占位符 5"/>
          <p:cNvSpPr>
            <a:spLocks noGrp="1"/>
          </p:cNvSpPr>
          <p:nvPr>
            <p:ph sz="quarter" idx="4"/>
          </p:nvPr>
        </p:nvSpPr>
        <p:spPr>
          <a:xfrm>
            <a:off x="6235750" y="1854000"/>
            <a:ext cx="5342400" cy="4395600"/>
          </a:xfrm>
        </p:spPr>
        <p:txBody>
          <a:bodyPr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9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noProof="1">
                <a:sym typeface="+mn-ea"/>
              </a:rPr>
              <a:t>单击此处编辑母版文本样式</a:t>
            </a:r>
          </a:p>
          <a:p>
            <a:pPr lvl="1"/>
            <a:r>
              <a:rPr noProof="1">
                <a:sym typeface="+mn-ea"/>
              </a:rPr>
              <a:t>第二级</a:t>
            </a:r>
          </a:p>
          <a:p>
            <a:pPr lvl="2"/>
            <a:r>
              <a:rPr noProof="1">
                <a:sym typeface="+mn-ea"/>
              </a:rPr>
              <a:t>第三级</a:t>
            </a:r>
          </a:p>
          <a:p>
            <a:pPr lvl="3"/>
            <a:r>
              <a:rPr noProof="1">
                <a:sym typeface="+mn-ea"/>
              </a:rPr>
              <a:t>第四级</a:t>
            </a:r>
          </a:p>
          <a:p>
            <a:pPr lvl="4"/>
            <a:r>
              <a:rPr noProof="1">
                <a:sym typeface="+mn-ea"/>
              </a:rPr>
              <a:t>第五级</a:t>
            </a:r>
          </a:p>
        </p:txBody>
      </p:sp>
      <p:sp>
        <p:nvSpPr>
          <p:cNvPr id="7" name="日期占位符 3"/>
          <p:cNvSpPr>
            <a:spLocks noGrp="1"/>
          </p:cNvSpPr>
          <p:nvPr>
            <p:ph type="dt" sz="half" idx="10"/>
            <p:custDataLst>
              <p:tags r:id="rId1"/>
            </p:custDataLst>
          </p:nvPr>
        </p:nvSpPr>
        <p:spPr/>
        <p:txBody>
          <a:bodyPr/>
          <a:lstStyle>
            <a:lvl1pPr>
              <a:defRPr/>
            </a:lvl1pPr>
          </a:lstStyle>
          <a:p>
            <a:pPr>
              <a:defRPr/>
            </a:pPr>
            <a:fld id="{BAC9215B-D97A-46EC-BB7E-7120C963A7A6}" type="datetimeFigureOut">
              <a:rPr lang="zh-CN" altLang="en-US"/>
              <a:t>2021/10/29</a:t>
            </a:fld>
            <a:endParaRPr lang="zh-CN" altLang="en-US"/>
          </a:p>
        </p:txBody>
      </p:sp>
      <p:sp>
        <p:nvSpPr>
          <p:cNvPr id="8"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9" name="灯片编号占位符 5"/>
          <p:cNvSpPr>
            <a:spLocks noGrp="1"/>
          </p:cNvSpPr>
          <p:nvPr>
            <p:ph type="sldNum" sz="quarter" idx="12"/>
            <p:custDataLst>
              <p:tags r:id="rId3"/>
            </p:custDataLst>
          </p:nvPr>
        </p:nvSpPr>
        <p:spPr/>
        <p:txBody>
          <a:bodyPr/>
          <a:lstStyle>
            <a:lvl1pPr>
              <a:defRPr/>
            </a:lvl1pPr>
          </a:lstStyle>
          <a:p>
            <a:pPr>
              <a:defRPr/>
            </a:pPr>
            <a:fld id="{DFD78D32-89DA-4D15-A0CD-A99D98A888CA}"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8400" y="608400"/>
            <a:ext cx="10969200" cy="705600"/>
          </a:xfrm>
        </p:spPr>
        <p:txBody>
          <a:bodyPr lIns="90000" tIns="46800" rIns="90000" bIns="46800" rtlCol="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noProof="1">
                <a:sym typeface="+mn-ea"/>
              </a:rPr>
              <a:t>单击此处编辑母版标题样式</a:t>
            </a:r>
          </a:p>
        </p:txBody>
      </p:sp>
      <p:sp>
        <p:nvSpPr>
          <p:cNvPr id="3" name="日期占位符 3"/>
          <p:cNvSpPr>
            <a:spLocks noGrp="1"/>
          </p:cNvSpPr>
          <p:nvPr>
            <p:ph type="dt" sz="half" idx="10"/>
            <p:custDataLst>
              <p:tags r:id="rId1"/>
            </p:custDataLst>
          </p:nvPr>
        </p:nvSpPr>
        <p:spPr/>
        <p:txBody>
          <a:bodyPr/>
          <a:lstStyle>
            <a:lvl1pPr>
              <a:defRPr/>
            </a:lvl1pPr>
          </a:lstStyle>
          <a:p>
            <a:pPr>
              <a:defRPr/>
            </a:pPr>
            <a:fld id="{A6FCE9C2-8F9E-4FA1-BE67-7AB3A405BF9F}" type="datetimeFigureOut">
              <a:rPr lang="zh-CN" altLang="en-US"/>
              <a:t>2021/10/29</a:t>
            </a:fld>
            <a:endParaRPr lang="zh-CN" altLang="en-US"/>
          </a:p>
        </p:txBody>
      </p:sp>
      <p:sp>
        <p:nvSpPr>
          <p:cNvPr id="4"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2"/>
            <p:custDataLst>
              <p:tags r:id="rId3"/>
            </p:custDataLst>
          </p:nvPr>
        </p:nvSpPr>
        <p:spPr/>
        <p:txBody>
          <a:bodyPr/>
          <a:lstStyle>
            <a:lvl1pPr>
              <a:defRPr/>
            </a:lvl1pPr>
          </a:lstStyle>
          <a:p>
            <a:pPr>
              <a:defRPr/>
            </a:pPr>
            <a:fld id="{714069F5-89BA-4D29-94E3-72BCF4A6550C}"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custDataLst>
              <p:tags r:id="rId1"/>
            </p:custDataLst>
          </p:nvPr>
        </p:nvSpPr>
        <p:spPr/>
        <p:txBody>
          <a:bodyPr/>
          <a:lstStyle>
            <a:lvl1pPr>
              <a:defRPr/>
            </a:lvl1pPr>
          </a:lstStyle>
          <a:p>
            <a:pPr>
              <a:defRPr/>
            </a:pPr>
            <a:fld id="{30A8BF0C-6428-4ACB-9F6B-75FCEF3D9BCA}" type="datetimeFigureOut">
              <a:rPr lang="zh-CN" altLang="en-US"/>
              <a:t>2021/10/29</a:t>
            </a:fld>
            <a:endParaRPr lang="zh-CN" altLang="en-US"/>
          </a:p>
        </p:txBody>
      </p:sp>
      <p:sp>
        <p:nvSpPr>
          <p:cNvPr id="3"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4" name="灯片编号占位符 5"/>
          <p:cNvSpPr>
            <a:spLocks noGrp="1"/>
          </p:cNvSpPr>
          <p:nvPr>
            <p:ph type="sldNum" sz="quarter" idx="12"/>
            <p:custDataLst>
              <p:tags r:id="rId3"/>
            </p:custDataLst>
          </p:nvPr>
        </p:nvSpPr>
        <p:spPr/>
        <p:txBody>
          <a:bodyPr/>
          <a:lstStyle>
            <a:lvl1pPr>
              <a:defRPr/>
            </a:lvl1pPr>
          </a:lstStyle>
          <a:p>
            <a:pPr>
              <a:defRPr/>
            </a:pPr>
            <a:fld id="{C9BA132D-C31D-470E-B11F-946DBEA02490}"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608330" y="1555115"/>
            <a:ext cx="5233035" cy="4608195"/>
          </a:xfrm>
        </p:spPr>
        <p:txBody>
          <a:bodyPr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lang="zh-CN" altLang="en-US" noProof="1">
              <a:sym typeface="+mn-ea"/>
            </a:endParaRPr>
          </a:p>
        </p:txBody>
      </p:sp>
      <p:sp>
        <p:nvSpPr>
          <p:cNvPr id="4" name="文本占位符 3"/>
          <p:cNvSpPr>
            <a:spLocks noGrp="1"/>
          </p:cNvSpPr>
          <p:nvPr>
            <p:ph type="body" sz="half" idx="2"/>
          </p:nvPr>
        </p:nvSpPr>
        <p:spPr>
          <a:xfrm>
            <a:off x="6350400" y="1555200"/>
            <a:ext cx="5227200" cy="4608000"/>
          </a:xfrm>
        </p:spPr>
        <p:txBody>
          <a:bodyPr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9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457200" indent="0" defTabSz="914400" eaLnBrk="1" fontAlgn="auto" latinLnBrk="0" hangingPunct="1">
              <a:buNone/>
              <a:tabLst>
                <a:tab pos="1609725" algn="l"/>
                <a:tab pos="1609725" algn="l"/>
                <a:tab pos="1609725" algn="l"/>
                <a:tab pos="1609725" algn="l"/>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90204" pitchFamily="34" charset="0"/>
                <a:ea typeface="微软雅黑" panose="020B0503020204020204" pitchFamily="34" charset="-122"/>
              </a:defRPr>
            </a:lvl2pPr>
            <a:lvl3pPr eaLnBrk="1" fontAlgn="auto" latinLnBrk="0" hangingPunct="1">
              <a:defRPr u="none" strike="noStrike" kern="1200" cap="none" spc="150" normalizeH="0">
                <a:solidFill>
                  <a:schemeClr val="tx1">
                    <a:lumMod val="65000"/>
                    <a:lumOff val="35000"/>
                  </a:schemeClr>
                </a:solidFill>
                <a:uFillTx/>
                <a:latin typeface="Arial" panose="020B060402020209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9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90204" pitchFamily="34" charset="0"/>
                <a:ea typeface="微软雅黑" panose="020B0503020204020204" pitchFamily="34" charset="-122"/>
              </a:defRPr>
            </a:lvl5pPr>
          </a:lstStyle>
          <a:p>
            <a:pPr lvl="0"/>
            <a:r>
              <a:rPr noProof="1">
                <a:sym typeface="+mn-ea"/>
              </a:rPr>
              <a:t>单击此处编辑母版文本样式</a:t>
            </a:r>
          </a:p>
        </p:txBody>
      </p:sp>
      <p:sp>
        <p:nvSpPr>
          <p:cNvPr id="9" name="标题 8"/>
          <p:cNvSpPr>
            <a:spLocks noGrp="1"/>
          </p:cNvSpPr>
          <p:nvPr>
            <p:ph type="title"/>
          </p:nvPr>
        </p:nvSpPr>
        <p:spPr/>
        <p:txBody>
          <a:bodyPr/>
          <a:lstStyle>
            <a:lvl1pPr>
              <a:defRPr baseline="0"/>
            </a:lvl1pPr>
          </a:lstStyle>
          <a:p>
            <a:r>
              <a:rPr lang="zh-CN" altLang="en-US" noProof="1"/>
              <a:t>单击此处编辑母版标题样式</a:t>
            </a:r>
          </a:p>
        </p:txBody>
      </p:sp>
      <p:sp>
        <p:nvSpPr>
          <p:cNvPr id="5" name="日期占位符 3"/>
          <p:cNvSpPr>
            <a:spLocks noGrp="1"/>
          </p:cNvSpPr>
          <p:nvPr>
            <p:ph type="dt" sz="half" idx="10"/>
            <p:custDataLst>
              <p:tags r:id="rId1"/>
            </p:custDataLst>
          </p:nvPr>
        </p:nvSpPr>
        <p:spPr/>
        <p:txBody>
          <a:bodyPr/>
          <a:lstStyle>
            <a:lvl1pPr>
              <a:defRPr/>
            </a:lvl1pPr>
          </a:lstStyle>
          <a:p>
            <a:pPr>
              <a:defRPr/>
            </a:pPr>
            <a:fld id="{8E76258C-2E9D-4BDC-945A-03F403008052}" type="datetimeFigureOut">
              <a:rPr lang="zh-CN" altLang="en-US"/>
              <a:t>2021/10/29</a:t>
            </a:fld>
            <a:endParaRPr lang="zh-CN" altLang="en-US"/>
          </a:p>
        </p:txBody>
      </p:sp>
      <p:sp>
        <p:nvSpPr>
          <p:cNvPr id="6"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7" name="灯片编号占位符 5"/>
          <p:cNvSpPr>
            <a:spLocks noGrp="1"/>
          </p:cNvSpPr>
          <p:nvPr>
            <p:ph type="sldNum" sz="quarter" idx="12"/>
            <p:custDataLst>
              <p:tags r:id="rId3"/>
            </p:custDataLst>
          </p:nvPr>
        </p:nvSpPr>
        <p:spPr/>
        <p:txBody>
          <a:bodyPr/>
          <a:lstStyle>
            <a:lvl1pPr>
              <a:defRPr/>
            </a:lvl1pPr>
          </a:lstStyle>
          <a:p>
            <a:pPr>
              <a:defRPr/>
            </a:pPr>
            <a:fld id="{2B9EA17D-CAF3-4F02-A519-99D87084C5EA}"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234800" y="914400"/>
            <a:ext cx="1044000" cy="5029200"/>
          </a:xfrm>
        </p:spPr>
        <p:txBody>
          <a:bodyPr vert="eaVert" lIns="90000" tIns="46800" rIns="90000" bIns="46800" rtlCol="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lang="zh-CN" altLang="en-US" noProof="1">
                <a:sym typeface="+mn-ea"/>
              </a:rPr>
              <a:t>单击此处编辑母版标题样式</a:t>
            </a:r>
            <a:endParaRPr noProof="1">
              <a:sym typeface="+mn-ea"/>
            </a:endParaRPr>
          </a:p>
        </p:txBody>
      </p:sp>
      <p:sp>
        <p:nvSpPr>
          <p:cNvPr id="3" name="竖排文字占位符 2"/>
          <p:cNvSpPr>
            <a:spLocks noGrp="1"/>
          </p:cNvSpPr>
          <p:nvPr>
            <p:ph type="body" orient="vert" idx="1"/>
          </p:nvPr>
        </p:nvSpPr>
        <p:spPr>
          <a:xfrm>
            <a:off x="914400" y="914400"/>
            <a:ext cx="9169200" cy="5029200"/>
          </a:xfrm>
        </p:spPr>
        <p:txBody>
          <a:bodyPr vert="eaVert" lIns="46800" rIns="46800"/>
          <a:lstStyle>
            <a:lvl1pPr marL="228600" indent="-228600" eaLnBrk="1" fontAlgn="auto" latinLnBrk="0" hangingPunct="1">
              <a:lnSpc>
                <a:spcPct val="130000"/>
              </a:lnSpc>
              <a:spcAft>
                <a:spcPts val="1000"/>
              </a:spcAft>
              <a:buFont typeface="Arial" panose="020B060402020209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9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9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90204" pitchFamily="34" charset="0"/>
              <a:buChar char="•"/>
              <a:defRPr u="none" strike="noStrike" kern="1200" cap="none" spc="150" normalizeH="0" baseline="0">
                <a:solidFill>
                  <a:schemeClr val="tx1">
                    <a:lumMod val="65000"/>
                    <a:lumOff val="35000"/>
                  </a:schemeClr>
                </a:solidFill>
                <a:uFillTx/>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custDataLst>
              <p:tags r:id="rId1"/>
            </p:custDataLst>
          </p:nvPr>
        </p:nvSpPr>
        <p:spPr/>
        <p:txBody>
          <a:bodyPr/>
          <a:lstStyle>
            <a:lvl1pPr>
              <a:defRPr/>
            </a:lvl1pPr>
          </a:lstStyle>
          <a:p>
            <a:pPr>
              <a:defRPr/>
            </a:pPr>
            <a:fld id="{D7B4CB47-F9CE-4A49-AD9E-C54494F651DB}" type="datetimeFigureOut">
              <a:rPr lang="zh-CN" altLang="en-US"/>
              <a:t>2021/10/29</a:t>
            </a:fld>
            <a:endParaRPr lang="zh-CN" altLang="en-US"/>
          </a:p>
        </p:txBody>
      </p:sp>
      <p:sp>
        <p:nvSpPr>
          <p:cNvPr id="5" name="页脚占位符 4"/>
          <p:cNvSpPr>
            <a:spLocks noGrp="1"/>
          </p:cNvSpPr>
          <p:nvPr>
            <p:ph type="ftr" sz="quarter" idx="11"/>
            <p:custDataLst>
              <p:tags r:id="rId2"/>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3"/>
            </p:custDataLst>
          </p:nvPr>
        </p:nvSpPr>
        <p:spPr/>
        <p:txBody>
          <a:bodyPr/>
          <a:lstStyle>
            <a:lvl1pPr>
              <a:defRPr/>
            </a:lvl1pPr>
          </a:lstStyle>
          <a:p>
            <a:pPr>
              <a:defRPr/>
            </a:pPr>
            <a:fld id="{1EAF343C-59E3-470E-9492-D82CF9B18F91}"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2"/>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4"/>
            </p:custDataLst>
          </p:nvPr>
        </p:nvSpPr>
        <p:spPr bwMode="auto">
          <a:xfrm>
            <a:off x="608013" y="608013"/>
            <a:ext cx="10969625" cy="70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0170" tIns="46990" rIns="90170" bIns="46990" numCol="1" anchor="ctr" anchorCtr="0" compatLnSpc="1"/>
          <a:lstStyle/>
          <a:p>
            <a:pPr lvl="0"/>
            <a:r>
              <a:rPr lang="zh-CN" altLang="en-US"/>
              <a:t>单击此处编辑母版标题样式</a:t>
            </a:r>
          </a:p>
        </p:txBody>
      </p:sp>
      <p:sp>
        <p:nvSpPr>
          <p:cNvPr id="1027" name="文本占位符 2"/>
          <p:cNvSpPr>
            <a:spLocks noGrp="1" noChangeArrowheads="1"/>
          </p:cNvSpPr>
          <p:nvPr>
            <p:ph type="body" idx="9"/>
            <p:custDataLst>
              <p:tags r:id="rId15"/>
            </p:custDataLst>
          </p:nvPr>
        </p:nvSpPr>
        <p:spPr bwMode="auto">
          <a:xfrm>
            <a:off x="608013" y="1490663"/>
            <a:ext cx="10969625" cy="475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0000" tIns="46800" rIns="90000" bIns="4680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custDataLst>
              <p:tags r:id="rId16"/>
            </p:custDataLst>
          </p:nvPr>
        </p:nvSpPr>
        <p:spPr>
          <a:xfrm>
            <a:off x="612775" y="6315075"/>
            <a:ext cx="2698750" cy="315913"/>
          </a:xfrm>
          <a:prstGeom prst="rect">
            <a:avLst/>
          </a:prstGeom>
        </p:spPr>
        <p:txBody>
          <a:bodyPr vert="horz" lIns="91440" tIns="45720" rIns="91440" bIns="45720" rtlCol="0" anchor="ctr">
            <a:normAutofit/>
          </a:bodyPr>
          <a:lstStyle>
            <a:lvl1pPr algn="l" eaLnBrk="1" fontAlgn="auto" hangingPunct="1">
              <a:defRPr sz="1000" baseline="0" noProof="1" smtClean="0">
                <a:solidFill>
                  <a:schemeClr val="tx1">
                    <a:tint val="75000"/>
                  </a:schemeClr>
                </a:solidFill>
                <a:latin typeface="Arial" panose="020B0604020202090204" pitchFamily="34" charset="0"/>
                <a:ea typeface="微软雅黑" panose="020B0503020204020204" pitchFamily="34" charset="-122"/>
              </a:defRPr>
            </a:lvl1pPr>
          </a:lstStyle>
          <a:p>
            <a:pPr>
              <a:defRPr/>
            </a:pPr>
            <a:fld id="{A19C21F9-F530-4572-917B-543B0C6F2B3E}" type="datetimeFigureOut">
              <a:rPr lang="zh-CN" altLang="en-US"/>
              <a:t>2021/10/29</a:t>
            </a:fld>
            <a:endParaRPr lang="zh-CN" altLang="en-US"/>
          </a:p>
        </p:txBody>
      </p:sp>
      <p:sp>
        <p:nvSpPr>
          <p:cNvPr id="5" name="页脚占位符 4"/>
          <p:cNvSpPr>
            <a:spLocks noGrp="1"/>
          </p:cNvSpPr>
          <p:nvPr>
            <p:ph type="ftr" sz="quarter" idx="3"/>
            <p:custDataLst>
              <p:tags r:id="rId17"/>
            </p:custDataLst>
          </p:nvPr>
        </p:nvSpPr>
        <p:spPr>
          <a:xfrm>
            <a:off x="4116388" y="6315075"/>
            <a:ext cx="3959225" cy="315913"/>
          </a:xfrm>
          <a:prstGeom prst="rect">
            <a:avLst/>
          </a:prstGeom>
        </p:spPr>
        <p:txBody>
          <a:bodyPr vert="horz" lIns="91440" tIns="45720" rIns="91440" bIns="45720" rtlCol="0" anchor="ctr">
            <a:normAutofit/>
          </a:bodyPr>
          <a:lstStyle>
            <a:lvl1pPr algn="ctr" eaLnBrk="1" fontAlgn="auto" hangingPunct="1">
              <a:defRPr sz="1000" baseline="0" noProof="1">
                <a:solidFill>
                  <a:schemeClr val="tx1">
                    <a:tint val="75000"/>
                  </a:schemeClr>
                </a:solidFill>
                <a:latin typeface="Arial" panose="020B0604020202090204" pitchFamily="34" charset="0"/>
                <a:ea typeface="微软雅黑" panose="020B0503020204020204" pitchFamily="34" charset="-122"/>
              </a:defRPr>
            </a:lvl1pPr>
          </a:lstStyle>
          <a:p>
            <a:pPr>
              <a:defRPr/>
            </a:pPr>
            <a:endParaRPr lang="zh-CN" altLang="en-US"/>
          </a:p>
        </p:txBody>
      </p:sp>
      <p:sp>
        <p:nvSpPr>
          <p:cNvPr id="6" name="灯片编号占位符 5"/>
          <p:cNvSpPr>
            <a:spLocks noGrp="1"/>
          </p:cNvSpPr>
          <p:nvPr>
            <p:ph type="sldNum" sz="quarter" idx="4"/>
            <p:custDataLst>
              <p:tags r:id="rId18"/>
            </p:custDataLst>
          </p:nvPr>
        </p:nvSpPr>
        <p:spPr>
          <a:xfrm>
            <a:off x="8877300" y="6315075"/>
            <a:ext cx="2700338" cy="315913"/>
          </a:xfrm>
          <a:prstGeom prst="rect">
            <a:avLst/>
          </a:prstGeom>
        </p:spPr>
        <p:txBody>
          <a:bodyPr vert="horz" lIns="91440" tIns="45720" rIns="91440" bIns="45720" rtlCol="0" anchor="ctr">
            <a:normAutofit/>
          </a:bodyPr>
          <a:lstStyle>
            <a:lvl1pPr algn="r" eaLnBrk="1" fontAlgn="auto" hangingPunct="1">
              <a:defRPr sz="1000" baseline="0" noProof="1" smtClean="0">
                <a:solidFill>
                  <a:schemeClr val="tx1">
                    <a:tint val="75000"/>
                  </a:schemeClr>
                </a:solidFill>
                <a:latin typeface="Arial" panose="020B0604020202090204" pitchFamily="34" charset="0"/>
                <a:ea typeface="微软雅黑" panose="020B0503020204020204" pitchFamily="34" charset="-122"/>
              </a:defRPr>
            </a:lvl1pPr>
          </a:lstStyle>
          <a:p>
            <a:pPr>
              <a:defRPr/>
            </a:pPr>
            <a:fld id="{94C1DB5B-6006-4FB3-BD20-95F9430020EF}" type="slidenum">
              <a:rPr lang="zh-CN" altLang="en-US"/>
              <a:t>‹#›</a:t>
            </a:fld>
            <a:endParaRPr lang="zh-CN" altLang="en-US"/>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defRPr sz="3600" b="1" kern="1200" spc="300">
          <a:solidFill>
            <a:srgbClr val="262626"/>
          </a:solidFill>
          <a:latin typeface="Arial" panose="020B0604020202090204" pitchFamily="34" charset="0"/>
          <a:ea typeface="微软雅黑" panose="020B0503020204020204" pitchFamily="34" charset="-122"/>
          <a:cs typeface="+mj-cs"/>
        </a:defRPr>
      </a:lvl1pPr>
      <a:lvl2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2pPr>
      <a:lvl3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3pPr>
      <a:lvl4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4pPr>
      <a:lvl5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5pPr>
      <a:lvl6pPr marL="4572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6pPr>
      <a:lvl7pPr marL="9144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7pPr>
      <a:lvl8pPr marL="13716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8pPr>
      <a:lvl9pPr marL="18288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9pPr>
    </p:titleStyle>
    <p:bodyStyle>
      <a:lvl1pPr marL="228600" indent="-228600" algn="l" rtl="0" eaLnBrk="0" fontAlgn="base" hangingPunct="0">
        <a:lnSpc>
          <a:spcPct val="130000"/>
        </a:lnSpc>
        <a:spcBef>
          <a:spcPct val="0"/>
        </a:spcBef>
        <a:spcAft>
          <a:spcPts val="1000"/>
        </a:spcAft>
        <a:buFont typeface="Arial" panose="020B0604020202090204" pitchFamily="34" charset="0"/>
        <a:buChar char="●"/>
        <a:defRPr kern="1200" spc="150">
          <a:solidFill>
            <a:srgbClr val="595959"/>
          </a:solidFill>
          <a:latin typeface="Arial" panose="020B0604020202090204" pitchFamily="34" charset="0"/>
          <a:ea typeface="微软雅黑" panose="020B0503020204020204" pitchFamily="34" charset="-122"/>
          <a:cs typeface="+mn-cs"/>
        </a:defRPr>
      </a:lvl1pPr>
      <a:lvl2pPr marL="685800" indent="-228600" algn="l" rtl="0" eaLnBrk="0" fontAlgn="base" hangingPunct="0">
        <a:lnSpc>
          <a:spcPct val="120000"/>
        </a:lnSpc>
        <a:spcBef>
          <a:spcPct val="0"/>
        </a:spcBef>
        <a:spcAft>
          <a:spcPts val="600"/>
        </a:spcAft>
        <a:buFont typeface="Arial" panose="020B0604020202090204" pitchFamily="34" charset="0"/>
        <a:buChar char="●"/>
        <a:tabLst>
          <a:tab pos="1609725" algn="l"/>
        </a:tabLst>
        <a:defRPr sz="1600" kern="1200" spc="150">
          <a:solidFill>
            <a:srgbClr val="595959"/>
          </a:solidFill>
          <a:latin typeface="Arial" panose="020B0604020202090204" pitchFamily="34" charset="0"/>
          <a:ea typeface="微软雅黑" panose="020B0503020204020204" pitchFamily="34" charset="-122"/>
          <a:cs typeface="+mn-cs"/>
        </a:defRPr>
      </a:lvl2pPr>
      <a:lvl3pPr marL="1143000" indent="-228600" algn="l" rtl="0" eaLnBrk="0" fontAlgn="base" hangingPunct="0">
        <a:lnSpc>
          <a:spcPct val="120000"/>
        </a:lnSpc>
        <a:spcBef>
          <a:spcPct val="0"/>
        </a:spcBef>
        <a:spcAft>
          <a:spcPts val="600"/>
        </a:spcAft>
        <a:buFont typeface="Arial" panose="020B0604020202090204" pitchFamily="34" charset="0"/>
        <a:buChar char="●"/>
        <a:tabLst>
          <a:tab pos="1609725" algn="l"/>
        </a:tabLst>
        <a:defRPr sz="1600" kern="1200" spc="150">
          <a:solidFill>
            <a:srgbClr val="595959"/>
          </a:solidFill>
          <a:latin typeface="Arial" panose="020B0604020202090204" pitchFamily="34" charset="0"/>
          <a:ea typeface="微软雅黑" panose="020B0503020204020204" pitchFamily="34" charset="-122"/>
          <a:cs typeface="+mn-cs"/>
        </a:defRPr>
      </a:lvl3pPr>
      <a:lvl4pPr marL="1600200" indent="-228600" algn="l" rtl="0" eaLnBrk="0" fontAlgn="base" hangingPunct="0">
        <a:lnSpc>
          <a:spcPct val="120000"/>
        </a:lnSpc>
        <a:spcBef>
          <a:spcPct val="0"/>
        </a:spcBef>
        <a:spcAft>
          <a:spcPts val="300"/>
        </a:spcAft>
        <a:buFont typeface="Wingdings" panose="05000000000000000000" pitchFamily="2" charset="2"/>
        <a:buChar char=""/>
        <a:tabLst>
          <a:tab pos="1609725" algn="l"/>
        </a:tabLst>
        <a:defRPr sz="1400" kern="1200" spc="150">
          <a:solidFill>
            <a:srgbClr val="595959"/>
          </a:solidFill>
          <a:latin typeface="Arial" panose="020B0604020202090204" pitchFamily="34" charset="0"/>
          <a:ea typeface="微软雅黑" panose="020B0503020204020204" pitchFamily="34" charset="-122"/>
          <a:cs typeface="+mn-cs"/>
        </a:defRPr>
      </a:lvl4pPr>
      <a:lvl5pPr marL="2057400" indent="-228600" algn="l" rtl="0" eaLnBrk="0" fontAlgn="base" hangingPunct="0">
        <a:lnSpc>
          <a:spcPct val="120000"/>
        </a:lnSpc>
        <a:spcBef>
          <a:spcPct val="0"/>
        </a:spcBef>
        <a:spcAft>
          <a:spcPts val="300"/>
        </a:spcAft>
        <a:buFont typeface="Arial" panose="020B0604020202090204" pitchFamily="34" charset="0"/>
        <a:buChar char="•"/>
        <a:tabLst>
          <a:tab pos="1609725" algn="l"/>
        </a:tabLst>
        <a:defRPr sz="1400" kern="1200" spc="150">
          <a:solidFill>
            <a:srgbClr val="595959"/>
          </a:solidFill>
          <a:latin typeface="Arial" panose="020B060402020209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esearch.nvidia.com/publication/interactive-reconstruction-monte-carlo-image-sequences-using-recurrent-denoising" TargetMode="External"/><Relationship Id="rId2" Type="http://schemas.openxmlformats.org/officeDocument/2006/relationships/hyperlink" Target="https://developer.nvidia.com/nvidia-rt-denoiser" TargetMode="Externa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windows/win32/direct3d12/vrs" TargetMode="External"/><Relationship Id="rId7" Type="http://schemas.openxmlformats.org/officeDocument/2006/relationships/image" Target="../media/image16.emf"/><Relationship Id="rId2" Type="http://schemas.openxmlformats.org/officeDocument/2006/relationships/hyperlink" Target="https://github.com/microsoft/DirectX-Graphics-Samples/tree/master/Samples/Desktop/D3D12MeshShaders" TargetMode="External"/><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hyperlink" Target="mailto:xutc@ios.ac.cn" TargetMode="External"/><Relationship Id="rId4" Type="http://schemas.openxmlformats.org/officeDocument/2006/relationships/hyperlink" Target="https://github.com/StarsX/XUS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microsoft/DirectX-Graphics-Samples/tree/master/Samples/Desktop/D3D12MeshShader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hyperlink" Target="https://www.nvidia.com/en-us/geforce/technologies/dlss/" TargetMode="Externa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dl.acm.org/doi/10.1145/3005358.3005389" TargetMode="Externa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amd.com/zh-hans/technologies/radeon-software-fidelityfx-super-resolution" TargetMode="External"/><Relationship Id="rId2" Type="http://schemas.openxmlformats.org/officeDocument/2006/relationships/hyperlink" Target="https://www.nvidia.com/en-us/geforce/technologies/dlss/" TargetMode="Externa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hyperlink" Target="https://research.nvidia.com/publication/2017-07_Spatiotemporal-Variance-Guided-Filtering:" TargetMode="External"/><Relationship Id="rId7" Type="http://schemas.openxmlformats.org/officeDocument/2006/relationships/image" Target="../media/image11.png"/><Relationship Id="rId2" Type="http://schemas.openxmlformats.org/officeDocument/2006/relationships/hyperlink" Target="https://gpuopen.com/fidelityfx-denoiser/" TargetMode="Externa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github.com/microsoft/DirectX-Graphics-Samples/tree/master/Samples/Desktop/D3D12Raytracing" TargetMode="External"/><Relationship Id="rId4" Type="http://schemas.openxmlformats.org/officeDocument/2006/relationships/hyperlink" Target="http://filmicworlds.com/blog/visibility-buffer-rendering-with-material-graph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标题 1"/>
          <p:cNvSpPr>
            <a:spLocks noGrp="1" noChangeArrowheads="1"/>
          </p:cNvSpPr>
          <p:nvPr>
            <p:ph type="ctrTitle"/>
            <p:custDataLst>
              <p:tags r:id="rId2"/>
            </p:custDataLst>
          </p:nvPr>
        </p:nvSpPr>
        <p:spPr>
          <a:xfrm>
            <a:off x="1198563" y="914400"/>
            <a:ext cx="9799637" cy="2570163"/>
          </a:xfrm>
        </p:spPr>
        <p:txBody>
          <a:bodyPr/>
          <a:lstStyle/>
          <a:p>
            <a:pPr eaLnBrk="1" hangingPunct="1">
              <a:defRPr/>
            </a:pPr>
            <a:r>
              <a:rPr lang="zh-CN" altLang="en-US" dirty="0">
                <a:solidFill>
                  <a:srgbClr val="262626"/>
                </a:solidFill>
              </a:rPr>
              <a:t>计算机图形学</a:t>
            </a:r>
            <a:r>
              <a:rPr lang="zh-CN" altLang="zh-CN" dirty="0">
                <a:solidFill>
                  <a:srgbClr val="262626"/>
                </a:solidFill>
              </a:rPr>
              <a:t>大作业介绍</a:t>
            </a:r>
          </a:p>
        </p:txBody>
      </p:sp>
      <p:sp>
        <p:nvSpPr>
          <p:cNvPr id="2050" name="副标题 2"/>
          <p:cNvSpPr>
            <a:spLocks noGrp="1" noChangeArrowheads="1"/>
          </p:cNvSpPr>
          <p:nvPr>
            <p:ph type="subTitle" idx="1"/>
            <p:custDataLst>
              <p:tags r:id="rId3"/>
            </p:custDataLst>
          </p:nvPr>
        </p:nvSpPr>
        <p:spPr>
          <a:xfrm>
            <a:off x="1198563" y="3560763"/>
            <a:ext cx="9799637" cy="1471612"/>
          </a:xfrm>
        </p:spPr>
        <p:txBody>
          <a:bodyPr/>
          <a:lstStyle/>
          <a:p>
            <a:pPr fontAlgn="base">
              <a:defRPr/>
            </a:pPr>
            <a:r>
              <a:rPr lang="en-US" altLang="zh-CN" dirty="0">
                <a:solidFill>
                  <a:srgbClr val="595959"/>
                </a:solidFill>
              </a:rPr>
              <a:t>2021-10-29</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C39B3-17A1-49B0-93D7-57900BDAEB14}"/>
              </a:ext>
            </a:extLst>
          </p:cNvPr>
          <p:cNvSpPr>
            <a:spLocks noGrp="1"/>
          </p:cNvSpPr>
          <p:nvPr>
            <p:ph type="title"/>
          </p:nvPr>
        </p:nvSpPr>
        <p:spPr/>
        <p:txBody>
          <a:bodyPr>
            <a:normAutofit/>
          </a:bodyPr>
          <a:lstStyle/>
          <a:p>
            <a:r>
              <a:rPr lang="en-US" altLang="zh-CN" dirty="0"/>
              <a:t>7.</a:t>
            </a:r>
            <a:r>
              <a:rPr lang="zh-CN" altLang="en-US" dirty="0"/>
              <a:t>基于深度学习的实时降噪</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60FD206D-DB4C-4250-9D88-53AE2BDE3F95}"/>
              </a:ext>
            </a:extLst>
          </p:cNvPr>
          <p:cNvSpPr>
            <a:spLocks noGrp="1"/>
          </p:cNvSpPr>
          <p:nvPr>
            <p:ph idx="1"/>
          </p:nvPr>
        </p:nvSpPr>
        <p:spPr>
          <a:xfrm>
            <a:off x="608400" y="1490400"/>
            <a:ext cx="8531525" cy="4759200"/>
          </a:xfrm>
        </p:spPr>
        <p:txBody>
          <a:bodyPr>
            <a:normAutofit/>
          </a:bodyPr>
          <a:lstStyle/>
          <a:p>
            <a:r>
              <a:rPr lang="zh-CN" altLang="en-US" dirty="0"/>
              <a:t>项目简介：大量采样的路径追踪由于循环计算量大难以达到实时全局光照。而通过单次采样</a:t>
            </a:r>
            <a:r>
              <a:rPr lang="en-US" altLang="zh-CN" dirty="0"/>
              <a:t>1 sample per pixel (1spp)</a:t>
            </a:r>
            <a:r>
              <a:rPr lang="zh-CN" altLang="en-US" dirty="0"/>
              <a:t>的路径追踪再配合后期时空域降噪算法的图像处理可以近似实现高效高质量实时全局光照。随着深度学习方法的发展，实时降噪可以通过神经网络实现。本项目集中于研究基于</a:t>
            </a:r>
            <a:r>
              <a:rPr lang="en-US" altLang="zh-CN" dirty="0"/>
              <a:t>AI</a:t>
            </a:r>
            <a:r>
              <a:rPr lang="zh-CN" altLang="en-US" dirty="0"/>
              <a:t>降噪。光线追踪和训练素材可以从其他现成应用程序</a:t>
            </a:r>
            <a:endParaRPr lang="en-US" altLang="zh-CN" dirty="0"/>
          </a:p>
          <a:p>
            <a:r>
              <a:rPr lang="zh-CN" altLang="en-US" dirty="0"/>
              <a:t>任务：参考材料</a:t>
            </a:r>
            <a:r>
              <a:rPr lang="en-US" altLang="zh-CN" dirty="0"/>
              <a:t>[1][2]</a:t>
            </a:r>
            <a:r>
              <a:rPr lang="zh-CN" altLang="en-US" dirty="0"/>
              <a:t>技术说明和论文，用现成</a:t>
            </a:r>
            <a:r>
              <a:rPr lang="en-US" altLang="zh-CN" dirty="0"/>
              <a:t>1spp</a:t>
            </a:r>
            <a:r>
              <a:rPr lang="zh-CN" altLang="en-US" dirty="0"/>
              <a:t>路径追踪图像集实现</a:t>
            </a:r>
            <a:r>
              <a:rPr lang="en-US" altLang="zh-CN" dirty="0"/>
              <a:t>AI</a:t>
            </a:r>
            <a:r>
              <a:rPr lang="zh-CN" altLang="en-US" dirty="0"/>
              <a:t>降噪处理得到实时全局光照渲染结果。</a:t>
            </a:r>
          </a:p>
          <a:p>
            <a:r>
              <a:rPr lang="zh-CN" altLang="en-US" dirty="0"/>
              <a:t>要求：复现或设计改进相关算法，并与大量多次采样实时全局光照方法的图像比较结果，与</a:t>
            </a:r>
            <a:r>
              <a:rPr lang="en-US" altLang="zh-CN" dirty="0" err="1"/>
              <a:t>OptiX</a:t>
            </a:r>
            <a:r>
              <a:rPr lang="zh-CN" altLang="en-US" dirty="0"/>
              <a:t>内置</a:t>
            </a:r>
            <a:r>
              <a:rPr lang="en-US" altLang="zh-CN" dirty="0"/>
              <a:t>AI</a:t>
            </a:r>
            <a:r>
              <a:rPr lang="zh-CN" altLang="en-US" dirty="0"/>
              <a:t>降噪器比较结果，并分析。全局光照部分的实现可以借助现成游戏类的应用程序（通过</a:t>
            </a:r>
            <a:r>
              <a:rPr lang="en-US" altLang="zh-CN" dirty="0" err="1"/>
              <a:t>RenderDoc</a:t>
            </a:r>
            <a:r>
              <a:rPr lang="zh-CN" altLang="en-US" dirty="0"/>
              <a:t>、</a:t>
            </a:r>
            <a:r>
              <a:rPr lang="en-US" altLang="zh-CN" dirty="0"/>
              <a:t>PIX</a:t>
            </a:r>
            <a:r>
              <a:rPr lang="zh-CN" altLang="en-US" dirty="0"/>
              <a:t>等软件截取</a:t>
            </a:r>
            <a:r>
              <a:rPr lang="en-US" altLang="zh-CN" dirty="0"/>
              <a:t>G-buffers</a:t>
            </a:r>
            <a:r>
              <a:rPr lang="zh-CN" altLang="en-US" dirty="0"/>
              <a:t>）或者利用</a:t>
            </a:r>
            <a:r>
              <a:rPr lang="en-US" altLang="zh-CN" dirty="0"/>
              <a:t>UE4</a:t>
            </a:r>
            <a:r>
              <a:rPr lang="zh-CN" altLang="en-US" dirty="0"/>
              <a:t>、</a:t>
            </a:r>
            <a:r>
              <a:rPr lang="en-US" altLang="zh-CN" dirty="0"/>
              <a:t>5</a:t>
            </a:r>
            <a:r>
              <a:rPr lang="zh-CN" altLang="en-US" dirty="0"/>
              <a:t>之类游戏引擎里资源。</a:t>
            </a:r>
          </a:p>
          <a:p>
            <a:endParaRPr lang="en-US" dirty="0"/>
          </a:p>
        </p:txBody>
      </p:sp>
      <p:sp>
        <p:nvSpPr>
          <p:cNvPr id="5" name="文本框 20">
            <a:extLst>
              <a:ext uri="{FF2B5EF4-FFF2-40B4-BE49-F238E27FC236}">
                <a16:creationId xmlns:a16="http://schemas.microsoft.com/office/drawing/2014/main" id="{D80BE720-A1B9-456E-8137-333F9B7E4DC6}"/>
              </a:ext>
            </a:extLst>
          </p:cNvPr>
          <p:cNvSpPr txBox="1"/>
          <p:nvPr/>
        </p:nvSpPr>
        <p:spPr>
          <a:xfrm>
            <a:off x="608400" y="5658264"/>
            <a:ext cx="8692011" cy="1169551"/>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 NVIDIA</a:t>
            </a:r>
            <a:r>
              <a:rPr lang="zh-CN" altLang="en-US" sz="1400" dirty="0"/>
              <a:t>基于降噪技术：</a:t>
            </a:r>
            <a:r>
              <a:rPr lang="en-US" altLang="zh-CN" sz="1400" dirty="0">
                <a:hlinkClick r:id="rId2"/>
              </a:rPr>
              <a:t>https://developer.nvidia.com/nvidia-rt-denoiser</a:t>
            </a:r>
            <a:endParaRPr lang="en-US" altLang="zh-CN" sz="1400" dirty="0"/>
          </a:p>
          <a:p>
            <a:r>
              <a:rPr lang="en-US" altLang="zh-CN" sz="1400" dirty="0"/>
              <a:t>[2] Chakravarty R. </a:t>
            </a:r>
            <a:r>
              <a:rPr lang="en-US" altLang="zh-CN" sz="1400" dirty="0" err="1"/>
              <a:t>Alla</a:t>
            </a:r>
            <a:r>
              <a:rPr lang="en-US" altLang="zh-CN" sz="1400" dirty="0"/>
              <a:t> Chaitanya el al. Interactive Reconstruction of Monte Carlo Image Sequences using a Recurrent </a:t>
            </a:r>
            <a:r>
              <a:rPr lang="en-US" altLang="zh-CN" sz="1400" dirty="0" err="1"/>
              <a:t>Denoising</a:t>
            </a:r>
            <a:r>
              <a:rPr lang="en-US" altLang="zh-CN" sz="1400" dirty="0"/>
              <a:t> </a:t>
            </a:r>
            <a:r>
              <a:rPr lang="en-US" altLang="zh-CN" sz="1400" dirty="0" err="1"/>
              <a:t>Autoencoder</a:t>
            </a:r>
            <a:r>
              <a:rPr lang="en-US" altLang="zh-CN" sz="1400" dirty="0"/>
              <a:t>. SIGGRAPH 2017: </a:t>
            </a:r>
            <a:r>
              <a:rPr lang="en-US" altLang="zh-CN" sz="1400" dirty="0">
                <a:hlinkClick r:id="rId3"/>
              </a:rPr>
              <a:t>https://research.nvidia.com/publication/interactive-reconstruction-monte-carlo-image-sequences-using-recurrent-denoising</a:t>
            </a:r>
            <a:endParaRPr lang="en-US" altLang="zh-CN" sz="1400" dirty="0"/>
          </a:p>
        </p:txBody>
      </p:sp>
      <p:pic>
        <p:nvPicPr>
          <p:cNvPr id="6" name="图片 5"/>
          <p:cNvPicPr>
            <a:picLocks noChangeAspect="1"/>
          </p:cNvPicPr>
          <p:nvPr/>
        </p:nvPicPr>
        <p:blipFill>
          <a:blip r:embed="rId4"/>
          <a:stretch>
            <a:fillRect/>
          </a:stretch>
        </p:blipFill>
        <p:spPr>
          <a:xfrm>
            <a:off x="9139925" y="3246921"/>
            <a:ext cx="2805108" cy="1398750"/>
          </a:xfrm>
          <a:prstGeom prst="rect">
            <a:avLst/>
          </a:prstGeom>
        </p:spPr>
      </p:pic>
      <p:pic>
        <p:nvPicPr>
          <p:cNvPr id="7" name="图片 6"/>
          <p:cNvPicPr>
            <a:picLocks noChangeAspect="1"/>
          </p:cNvPicPr>
          <p:nvPr/>
        </p:nvPicPr>
        <p:blipFill>
          <a:blip r:embed="rId5"/>
          <a:stretch>
            <a:fillRect/>
          </a:stretch>
        </p:blipFill>
        <p:spPr>
          <a:xfrm>
            <a:off x="9429906" y="1405009"/>
            <a:ext cx="2147694" cy="1670226"/>
          </a:xfrm>
          <a:prstGeom prst="rect">
            <a:avLst/>
          </a:prstGeom>
        </p:spPr>
      </p:pic>
      <p:pic>
        <p:nvPicPr>
          <p:cNvPr id="8" name="图片 7"/>
          <p:cNvPicPr>
            <a:picLocks noChangeAspect="1"/>
          </p:cNvPicPr>
          <p:nvPr/>
        </p:nvPicPr>
        <p:blipFill>
          <a:blip r:embed="rId6"/>
          <a:stretch>
            <a:fillRect/>
          </a:stretch>
        </p:blipFill>
        <p:spPr>
          <a:xfrm>
            <a:off x="9408039" y="4823151"/>
            <a:ext cx="2280966" cy="1670226"/>
          </a:xfrm>
          <a:prstGeom prst="rect">
            <a:avLst/>
          </a:prstGeom>
        </p:spPr>
      </p:pic>
    </p:spTree>
    <p:extLst>
      <p:ext uri="{BB962C8B-B14F-4D97-AF65-F5344CB8AC3E}">
        <p14:creationId xmlns:p14="http://schemas.microsoft.com/office/powerpoint/2010/main" val="778585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D1414-4F6A-47B2-B481-C636CAC6F753}"/>
              </a:ext>
            </a:extLst>
          </p:cNvPr>
          <p:cNvSpPr>
            <a:spLocks noGrp="1"/>
          </p:cNvSpPr>
          <p:nvPr>
            <p:ph type="title"/>
          </p:nvPr>
        </p:nvSpPr>
        <p:spPr/>
        <p:txBody>
          <a:bodyPr/>
          <a:lstStyle/>
          <a:p>
            <a:r>
              <a:rPr lang="en-US" altLang="zh-CN" dirty="0"/>
              <a:t>8.</a:t>
            </a:r>
            <a:r>
              <a:rPr lang="zh-CN" altLang="en-US" dirty="0"/>
              <a:t>不同粒度的光线追踪</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40E5EDC3-3C09-4F6A-9D2C-B9BE34B268DB}"/>
              </a:ext>
            </a:extLst>
          </p:cNvPr>
          <p:cNvSpPr>
            <a:spLocks noGrp="1"/>
          </p:cNvSpPr>
          <p:nvPr>
            <p:ph idx="1"/>
          </p:nvPr>
        </p:nvSpPr>
        <p:spPr>
          <a:xfrm>
            <a:off x="608400" y="1490400"/>
            <a:ext cx="9311637" cy="4759200"/>
          </a:xfrm>
        </p:spPr>
        <p:txBody>
          <a:bodyPr/>
          <a:lstStyle/>
          <a:p>
            <a:r>
              <a:rPr lang="zh-CN" altLang="en-US" dirty="0"/>
              <a:t>项目简介：虽通过</a:t>
            </a:r>
            <a:r>
              <a:rPr lang="en-US" altLang="zh-CN" dirty="0"/>
              <a:t>1spp</a:t>
            </a:r>
            <a:r>
              <a:rPr lang="zh-CN" altLang="en-US" dirty="0"/>
              <a:t>路径追踪配合降噪可以近似实现高效高质量实时全局光照，但其耗时依旧为传统屏幕空间反射、阴影的两三倍。因此，值得尝试更进一步稀疏化光线样本的粒度，减少光线追踪数量。以往</a:t>
            </a:r>
            <a:r>
              <a:rPr lang="en-US" altLang="zh-CN" dirty="0"/>
              <a:t>DX9</a:t>
            </a:r>
            <a:r>
              <a:rPr lang="zh-CN" altLang="en-US" dirty="0"/>
              <a:t>时代低频球谐光照就可以逐顶点着色并保持一定质量，目前依旧应用于</a:t>
            </a:r>
            <a:r>
              <a:rPr lang="en-US" altLang="zh-CN" dirty="0"/>
              <a:t>Unity</a:t>
            </a:r>
            <a:r>
              <a:rPr lang="zh-CN" altLang="en-US" dirty="0"/>
              <a:t>等引擎的默认光照模式。如此，实现并分析不同粒度的光线追踪对性能和质量的影响依旧是值得研究的课题，并探索一种稀疏采样方式，提高有效采样率尽可能保证质量并带来因光线追踪数减小的性能提升。（右图为基础效果示意，上图为逐像素，下图为逐顶点）</a:t>
            </a:r>
          </a:p>
          <a:p>
            <a:r>
              <a:rPr lang="zh-CN" altLang="en-US" dirty="0"/>
              <a:t>任务：复习图形管线（尤其是</a:t>
            </a:r>
            <a:r>
              <a:rPr lang="en-US" altLang="zh-CN" dirty="0"/>
              <a:t>tessellation</a:t>
            </a:r>
            <a:r>
              <a:rPr lang="zh-CN" altLang="en-US" dirty="0"/>
              <a:t>）与计算管线，学习</a:t>
            </a:r>
            <a:r>
              <a:rPr lang="en-US" altLang="zh-CN" dirty="0"/>
              <a:t>Mesh Shader</a:t>
            </a:r>
            <a:r>
              <a:rPr lang="zh-CN" altLang="en-US" dirty="0"/>
              <a:t>图新管线</a:t>
            </a:r>
            <a:r>
              <a:rPr lang="en-US" altLang="zh-CN" dirty="0"/>
              <a:t>[1]</a:t>
            </a:r>
            <a:r>
              <a:rPr lang="zh-CN" altLang="en-US" dirty="0"/>
              <a:t>和可变着色率（</a:t>
            </a:r>
            <a:r>
              <a:rPr lang="en-US" altLang="zh-CN" dirty="0"/>
              <a:t>VRS</a:t>
            </a:r>
            <a:r>
              <a:rPr lang="zh-CN" altLang="en-US" dirty="0"/>
              <a:t>）</a:t>
            </a:r>
            <a:r>
              <a:rPr lang="en-US" altLang="zh-CN" dirty="0"/>
              <a:t>[2]</a:t>
            </a:r>
            <a:r>
              <a:rPr lang="zh-CN" altLang="en-US" dirty="0"/>
              <a:t>，通过不同</a:t>
            </a:r>
            <a:r>
              <a:rPr lang="en-US" altLang="zh-CN" dirty="0"/>
              <a:t>shader stages</a:t>
            </a:r>
            <a:r>
              <a:rPr lang="zh-CN" altLang="en-US" dirty="0"/>
              <a:t>实现不同粒度（逐顶点、</a:t>
            </a:r>
            <a:r>
              <a:rPr lang="en-US" altLang="zh-CN" dirty="0"/>
              <a:t> tessellated</a:t>
            </a:r>
            <a:r>
              <a:rPr lang="zh-CN" altLang="en-US" dirty="0"/>
              <a:t>密铺后逐顶点、逐像素、可变着色率逐像素）的光线追踪。</a:t>
            </a:r>
          </a:p>
          <a:p>
            <a:r>
              <a:rPr lang="zh-CN" altLang="en-US" dirty="0"/>
              <a:t>要求：复现或设计改进相关算法，调整采样方式，比较不同粒度的结果，并分析。</a:t>
            </a:r>
          </a:p>
          <a:p>
            <a:endParaRPr lang="en-US" dirty="0"/>
          </a:p>
        </p:txBody>
      </p:sp>
      <p:sp>
        <p:nvSpPr>
          <p:cNvPr id="4" name="文本框 20">
            <a:extLst>
              <a:ext uri="{FF2B5EF4-FFF2-40B4-BE49-F238E27FC236}">
                <a16:creationId xmlns:a16="http://schemas.microsoft.com/office/drawing/2014/main" id="{CBDD8617-B319-420A-BA2A-4FD073A2F8AD}"/>
              </a:ext>
            </a:extLst>
          </p:cNvPr>
          <p:cNvSpPr txBox="1"/>
          <p:nvPr/>
        </p:nvSpPr>
        <p:spPr>
          <a:xfrm>
            <a:off x="608400" y="5658264"/>
            <a:ext cx="11348720" cy="1169551"/>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 DX12 mesh shader samples: </a:t>
            </a:r>
            <a:r>
              <a:rPr lang="en-US" altLang="zh-CN" sz="1400" dirty="0">
                <a:hlinkClick r:id="rId2"/>
              </a:rPr>
              <a:t>https://github.com/microsoft/DirectX-Graphics-Samples/tree/master/Samples/Desktop/D3D12MeshShaders</a:t>
            </a:r>
            <a:endParaRPr lang="en-US" altLang="zh-CN" sz="1400" dirty="0"/>
          </a:p>
          <a:p>
            <a:r>
              <a:rPr lang="en-US" altLang="zh-CN" sz="1400" dirty="0"/>
              <a:t>[2] DX12 VRS: </a:t>
            </a:r>
            <a:r>
              <a:rPr lang="en-US" altLang="zh-CN" sz="1400" dirty="0">
                <a:hlinkClick r:id="rId3"/>
              </a:rPr>
              <a:t>https://docs.microsoft.com/en-us/windows/win32/direct3d12/vrs</a:t>
            </a:r>
            <a:endParaRPr lang="en-US" altLang="zh-CN" sz="1400" dirty="0"/>
          </a:p>
          <a:p>
            <a:r>
              <a:rPr lang="en-US" altLang="zh-CN" sz="1400" dirty="0"/>
              <a:t>[3] </a:t>
            </a:r>
            <a:r>
              <a:rPr lang="zh-CN" altLang="en-US" sz="1400" dirty="0"/>
              <a:t>推荐比较易用的</a:t>
            </a:r>
            <a:r>
              <a:rPr lang="en-US" altLang="zh-CN" sz="1400" dirty="0"/>
              <a:t>DX12</a:t>
            </a:r>
            <a:r>
              <a:rPr lang="zh-CN" altLang="en-US" sz="1400" dirty="0"/>
              <a:t>简化接口库（包含</a:t>
            </a:r>
            <a:r>
              <a:rPr lang="en-US" altLang="zh-CN" sz="1400" dirty="0"/>
              <a:t>DXR</a:t>
            </a:r>
            <a:r>
              <a:rPr lang="zh-CN" altLang="en-US" sz="1400" dirty="0"/>
              <a:t>）：</a:t>
            </a:r>
            <a:r>
              <a:rPr lang="en-US" altLang="zh-CN" sz="1400" dirty="0"/>
              <a:t> </a:t>
            </a:r>
            <a:r>
              <a:rPr lang="en-US" altLang="zh-CN" sz="1400" dirty="0">
                <a:hlinkClick r:id="rId4"/>
              </a:rPr>
              <a:t>https://github.com/StarsX/XUSG</a:t>
            </a:r>
            <a:endParaRPr lang="en-US" altLang="zh-CN" sz="1400" dirty="0"/>
          </a:p>
          <a:p>
            <a:r>
              <a:rPr lang="zh-CN" altLang="en-US" sz="1400" dirty="0"/>
              <a:t>其他文档、程序框架等请到时联系相关</a:t>
            </a:r>
            <a:r>
              <a:rPr lang="en-US" altLang="zh-CN" sz="1400" dirty="0"/>
              <a:t>mentor</a:t>
            </a:r>
            <a:r>
              <a:rPr lang="zh-CN" altLang="en-US" sz="1400" dirty="0"/>
              <a:t>：</a:t>
            </a:r>
            <a:r>
              <a:rPr lang="en-US" altLang="zh-CN" sz="1400" dirty="0">
                <a:hlinkClick r:id="rId5"/>
              </a:rPr>
              <a:t>xutc@ios.ac.cn</a:t>
            </a:r>
            <a:endParaRPr lang="zh-CN" altLang="en-US" sz="1400" dirty="0"/>
          </a:p>
        </p:txBody>
      </p:sp>
      <p:pic>
        <p:nvPicPr>
          <p:cNvPr id="5" name="图片 4"/>
          <p:cNvPicPr>
            <a:picLocks noChangeAspect="1"/>
          </p:cNvPicPr>
          <p:nvPr/>
        </p:nvPicPr>
        <p:blipFill>
          <a:blip r:embed="rId6"/>
          <a:stretch>
            <a:fillRect/>
          </a:stretch>
        </p:blipFill>
        <p:spPr>
          <a:xfrm>
            <a:off x="9827969" y="2088744"/>
            <a:ext cx="2257314" cy="1322209"/>
          </a:xfrm>
          <a:prstGeom prst="rect">
            <a:avLst/>
          </a:prstGeom>
        </p:spPr>
      </p:pic>
      <p:pic>
        <p:nvPicPr>
          <p:cNvPr id="6" name="图片 5"/>
          <p:cNvPicPr>
            <a:picLocks noChangeAspect="1"/>
          </p:cNvPicPr>
          <p:nvPr/>
        </p:nvPicPr>
        <p:blipFill>
          <a:blip r:embed="rId7"/>
          <a:stretch>
            <a:fillRect/>
          </a:stretch>
        </p:blipFill>
        <p:spPr>
          <a:xfrm>
            <a:off x="9827969" y="3524724"/>
            <a:ext cx="2257314" cy="1322209"/>
          </a:xfrm>
          <a:prstGeom prst="rect">
            <a:avLst/>
          </a:prstGeom>
        </p:spPr>
      </p:pic>
    </p:spTree>
    <p:extLst>
      <p:ext uri="{BB962C8B-B14F-4D97-AF65-F5344CB8AC3E}">
        <p14:creationId xmlns:p14="http://schemas.microsoft.com/office/powerpoint/2010/main" val="2516328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C680-EF42-4C08-9E89-0BBB7BA797EF}"/>
              </a:ext>
            </a:extLst>
          </p:cNvPr>
          <p:cNvSpPr>
            <a:spLocks noGrp="1"/>
          </p:cNvSpPr>
          <p:nvPr>
            <p:ph type="title"/>
          </p:nvPr>
        </p:nvSpPr>
        <p:spPr/>
        <p:txBody>
          <a:bodyPr>
            <a:normAutofit/>
          </a:bodyPr>
          <a:lstStyle/>
          <a:p>
            <a:r>
              <a:rPr lang="en-US" altLang="zh-CN" dirty="0"/>
              <a:t>9.</a:t>
            </a:r>
            <a:r>
              <a:rPr lang="zh-CN" altLang="en-US" dirty="0"/>
              <a:t>保守顶点可见性剔除</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03FFF7B5-B1DC-496D-9B62-494854381CA2}"/>
              </a:ext>
            </a:extLst>
          </p:cNvPr>
          <p:cNvSpPr>
            <a:spLocks noGrp="1"/>
          </p:cNvSpPr>
          <p:nvPr>
            <p:ph idx="1"/>
          </p:nvPr>
        </p:nvSpPr>
        <p:spPr/>
        <p:txBody>
          <a:bodyPr/>
          <a:lstStyle/>
          <a:p>
            <a:r>
              <a:rPr lang="zh-CN" altLang="en-US" dirty="0"/>
              <a:t>项目简介：新一代图形管线主要针对利用</a:t>
            </a:r>
            <a:r>
              <a:rPr lang="en-US" altLang="zh-CN" dirty="0"/>
              <a:t>GPU</a:t>
            </a:r>
            <a:r>
              <a:rPr lang="zh-CN" altLang="en-US" dirty="0"/>
              <a:t>进行更复杂的几何处理，可以尽早多层次地剔除不可见图元顶点。一些基于几何或顶点处理阶段负荷重的算法（如前面逐顶点光线追踪）亟需尽可能剔除不见顶点。顶点剔除需要满足如下要点：</a:t>
            </a:r>
            <a:r>
              <a:rPr lang="en-US" altLang="zh-CN" dirty="0"/>
              <a:t>1</a:t>
            </a:r>
            <a:r>
              <a:rPr lang="zh-CN" altLang="en-US" dirty="0"/>
              <a:t>）只有整个图元不可见，其顶点才可以剔除；一个顶点只有其所共享的所有图元都不可见，才能剔除。</a:t>
            </a:r>
            <a:r>
              <a:rPr lang="en-US" altLang="zh-CN" dirty="0"/>
              <a:t>2</a:t>
            </a:r>
            <a:r>
              <a:rPr lang="zh-CN" altLang="en-US" dirty="0"/>
              <a:t>）密铺后（</a:t>
            </a:r>
            <a:r>
              <a:rPr lang="en-US" altLang="zh-CN" dirty="0"/>
              <a:t>tessellated</a:t>
            </a:r>
            <a:r>
              <a:rPr lang="zh-CN" altLang="en-US" dirty="0"/>
              <a:t>），片面（</a:t>
            </a:r>
            <a:r>
              <a:rPr lang="en-US" altLang="zh-CN" dirty="0"/>
              <a:t>patch</a:t>
            </a:r>
            <a:r>
              <a:rPr lang="zh-CN" altLang="en-US" dirty="0"/>
              <a:t>）边缘的顶点在片面拼接处是重复的，需要标记，并适时剔除。难点：满足以上要点，尽可能剔除顶点，但不能剔除不该剔除的从而产生漏洞；利用</a:t>
            </a:r>
            <a:r>
              <a:rPr lang="en-US" altLang="zh-CN" dirty="0"/>
              <a:t>Hi-Z</a:t>
            </a:r>
            <a:r>
              <a:rPr lang="zh-CN" altLang="en-US" dirty="0"/>
              <a:t>层次化加速剔除不可见顶点。</a:t>
            </a:r>
            <a:endParaRPr lang="en-US" altLang="zh-CN" dirty="0"/>
          </a:p>
          <a:p>
            <a:r>
              <a:rPr lang="zh-CN" altLang="en-US" dirty="0"/>
              <a:t>任务：复习图形管线（尤其是</a:t>
            </a:r>
            <a:r>
              <a:rPr lang="en-US" altLang="zh-CN" dirty="0"/>
              <a:t>tessellation</a:t>
            </a:r>
            <a:r>
              <a:rPr lang="zh-CN" altLang="en-US" dirty="0"/>
              <a:t>）与计算管线，学习</a:t>
            </a:r>
            <a:r>
              <a:rPr lang="en-US" altLang="zh-CN" dirty="0"/>
              <a:t>Mesh Shader</a:t>
            </a:r>
            <a:r>
              <a:rPr lang="zh-CN" altLang="en-US" dirty="0"/>
              <a:t>图新管线</a:t>
            </a:r>
            <a:r>
              <a:rPr lang="en-US" altLang="zh-CN" dirty="0"/>
              <a:t>[1]</a:t>
            </a:r>
            <a:r>
              <a:rPr lang="zh-CN" altLang="en-US" dirty="0"/>
              <a:t>，通过不同管线实现保守顶点可见性剔除。比较不同管线的性能，并找到最合适的实现方案（最佳管线和</a:t>
            </a:r>
            <a:r>
              <a:rPr lang="en-US" altLang="zh-CN" dirty="0"/>
              <a:t>shader stage</a:t>
            </a:r>
            <a:r>
              <a:rPr lang="zh-CN" altLang="en-US" dirty="0"/>
              <a:t>）。</a:t>
            </a:r>
            <a:endParaRPr lang="en-US" altLang="zh-CN" dirty="0"/>
          </a:p>
          <a:p>
            <a:r>
              <a:rPr lang="zh-CN" altLang="en-US" dirty="0"/>
              <a:t>要求：复现或设计改进相关算法，加重顶点处理线程的计算量进行测试，比较不同管线实现策略的结果，并分析。</a:t>
            </a:r>
          </a:p>
          <a:p>
            <a:endParaRPr lang="zh-CN" altLang="en-US" dirty="0"/>
          </a:p>
          <a:p>
            <a:endParaRPr lang="zh-CN" altLang="en-US" dirty="0"/>
          </a:p>
          <a:p>
            <a:endParaRPr lang="en-US" dirty="0"/>
          </a:p>
        </p:txBody>
      </p:sp>
      <p:sp>
        <p:nvSpPr>
          <p:cNvPr id="4" name="文本框 20">
            <a:extLst>
              <a:ext uri="{FF2B5EF4-FFF2-40B4-BE49-F238E27FC236}">
                <a16:creationId xmlns:a16="http://schemas.microsoft.com/office/drawing/2014/main" id="{2A02CD1B-8449-4D31-BA23-31D32C6224EA}"/>
              </a:ext>
            </a:extLst>
          </p:cNvPr>
          <p:cNvSpPr txBox="1"/>
          <p:nvPr/>
        </p:nvSpPr>
        <p:spPr>
          <a:xfrm>
            <a:off x="608400" y="5658264"/>
            <a:ext cx="11348720" cy="523220"/>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 DX12 mesh shader samples: </a:t>
            </a:r>
            <a:r>
              <a:rPr lang="en-US" altLang="zh-CN" sz="1400" dirty="0">
                <a:hlinkClick r:id="rId2"/>
              </a:rPr>
              <a:t>https://github.com/microsoft/DirectX-Graphics-Samples/tree/master/Samples/Desktop/D3D12MeshShaders</a:t>
            </a:r>
            <a:endParaRPr lang="en-US" altLang="zh-CN" sz="1400" dirty="0"/>
          </a:p>
        </p:txBody>
      </p:sp>
      <p:pic>
        <p:nvPicPr>
          <p:cNvPr id="5" name="图片 4"/>
          <p:cNvPicPr>
            <a:picLocks noChangeAspect="1"/>
          </p:cNvPicPr>
          <p:nvPr/>
        </p:nvPicPr>
        <p:blipFill>
          <a:blip r:embed="rId3"/>
          <a:stretch>
            <a:fillRect/>
          </a:stretch>
        </p:blipFill>
        <p:spPr>
          <a:xfrm>
            <a:off x="9047188" y="82055"/>
            <a:ext cx="2530411" cy="1439967"/>
          </a:xfrm>
          <a:prstGeom prst="rect">
            <a:avLst/>
          </a:prstGeom>
        </p:spPr>
      </p:pic>
    </p:spTree>
    <p:extLst>
      <p:ext uri="{BB962C8B-B14F-4D97-AF65-F5344CB8AC3E}">
        <p14:creationId xmlns:p14="http://schemas.microsoft.com/office/powerpoint/2010/main" val="1021305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C680-EF42-4C08-9E89-0BBB7BA797EF}"/>
              </a:ext>
            </a:extLst>
          </p:cNvPr>
          <p:cNvSpPr>
            <a:spLocks noGrp="1"/>
          </p:cNvSpPr>
          <p:nvPr>
            <p:ph type="title"/>
          </p:nvPr>
        </p:nvSpPr>
        <p:spPr/>
        <p:txBody>
          <a:bodyPr>
            <a:normAutofit/>
          </a:bodyPr>
          <a:lstStyle/>
          <a:p>
            <a:r>
              <a:rPr lang="en-US" altLang="zh-CN" dirty="0"/>
              <a:t>10.</a:t>
            </a:r>
            <a:r>
              <a:rPr lang="zh-CN" altLang="en-US" dirty="0"/>
              <a:t> 网格稀疏样本超采样图像</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03FFF7B5-B1DC-496D-9B62-494854381CA2}"/>
              </a:ext>
            </a:extLst>
          </p:cNvPr>
          <p:cNvSpPr>
            <a:spLocks noGrp="1"/>
          </p:cNvSpPr>
          <p:nvPr>
            <p:ph idx="1"/>
          </p:nvPr>
        </p:nvSpPr>
        <p:spPr>
          <a:xfrm>
            <a:off x="608400" y="1490400"/>
            <a:ext cx="7867847" cy="4759200"/>
          </a:xfrm>
        </p:spPr>
        <p:txBody>
          <a:bodyPr/>
          <a:lstStyle/>
          <a:p>
            <a:r>
              <a:rPr lang="zh-CN" altLang="en-US" dirty="0"/>
              <a:t>项目简介：目前超采样算法都是从图像到图像的输入和输出，图像可以看作一种致密的均匀网格（</a:t>
            </a:r>
            <a:r>
              <a:rPr lang="en-US" altLang="zh-CN" dirty="0"/>
              <a:t>dense uniform grid</a:t>
            </a:r>
            <a:r>
              <a:rPr lang="zh-CN" altLang="en-US" dirty="0"/>
              <a:t>）。在此，我们试图更改输入为更一般化的非均匀系数样本的网格，尝试基于深度学习的超采样图像重建。</a:t>
            </a:r>
            <a:r>
              <a:rPr lang="en-US" altLang="zh-CN" dirty="0"/>
              <a:t>(</a:t>
            </a:r>
            <a:r>
              <a:rPr lang="zh-CN" altLang="en-US" dirty="0"/>
              <a:t>右图只是示意，图中网格过于稀疏，实际难以保证质量。）</a:t>
            </a:r>
          </a:p>
          <a:p>
            <a:r>
              <a:rPr lang="zh-CN" altLang="en-US" dirty="0"/>
              <a:t>任务：可以使用</a:t>
            </a:r>
            <a:r>
              <a:rPr lang="en-US" altLang="zh-CN" dirty="0"/>
              <a:t>Voronoi-Delaunay</a:t>
            </a:r>
            <a:r>
              <a:rPr lang="zh-CN" altLang="en-US" dirty="0"/>
              <a:t>随机撒点三角化算法预先在图像上覆盖生成网格，逐顶点采样图像样本。参考图像超采样深度学习相关文献，设计类似输入为网格样本的超采样算法， 重建原始图像。</a:t>
            </a:r>
            <a:endParaRPr lang="en-US" altLang="zh-CN" dirty="0"/>
          </a:p>
          <a:p>
            <a:r>
              <a:rPr lang="zh-CN" altLang="en-US" dirty="0"/>
              <a:t>要求：设计相关神经网络算法，可控制调整网格密度和点分布，生成图像重建结果，比较质量；尝试尽可能降低网格密度并获得高质量还原图像；尝试减少神经网络深度（可附加其他预处理），提升性能。</a:t>
            </a:r>
          </a:p>
          <a:p>
            <a:endParaRPr lang="zh-CN" altLang="en-US" dirty="0"/>
          </a:p>
          <a:p>
            <a:endParaRPr lang="zh-CN" altLang="en-US" dirty="0"/>
          </a:p>
          <a:p>
            <a:endParaRPr lang="en-US" dirty="0"/>
          </a:p>
        </p:txBody>
      </p:sp>
      <p:sp>
        <p:nvSpPr>
          <p:cNvPr id="4" name="文本框 20">
            <a:extLst>
              <a:ext uri="{FF2B5EF4-FFF2-40B4-BE49-F238E27FC236}">
                <a16:creationId xmlns:a16="http://schemas.microsoft.com/office/drawing/2014/main" id="{2A02CD1B-8449-4D31-BA23-31D32C6224EA}"/>
              </a:ext>
            </a:extLst>
          </p:cNvPr>
          <p:cNvSpPr txBox="1"/>
          <p:nvPr/>
        </p:nvSpPr>
        <p:spPr>
          <a:xfrm>
            <a:off x="608400" y="5658264"/>
            <a:ext cx="11348720" cy="1169551"/>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 </a:t>
            </a:r>
            <a:r>
              <a:rPr lang="zh-CN" altLang="en-US" sz="1400" dirty="0"/>
              <a:t>英伟达</a:t>
            </a:r>
            <a:r>
              <a:rPr lang="en-US" altLang="zh-CN" sz="1400" dirty="0"/>
              <a:t>DLSS</a:t>
            </a:r>
            <a:r>
              <a:rPr lang="zh-CN" altLang="en-US" sz="1400" dirty="0"/>
              <a:t>技术</a:t>
            </a:r>
            <a:r>
              <a:rPr lang="en-US" altLang="zh-CN" sz="1400" dirty="0"/>
              <a:t>: </a:t>
            </a:r>
            <a:r>
              <a:rPr lang="en-US" altLang="zh-CN" sz="1400" dirty="0">
                <a:hlinkClick r:id="rId2"/>
              </a:rPr>
              <a:t>https://www.nvidia.com/en-us/geforce/technologies/dlss/</a:t>
            </a:r>
            <a:endParaRPr lang="en-US" altLang="zh-CN" sz="1400" dirty="0"/>
          </a:p>
          <a:p>
            <a:r>
              <a:rPr lang="en-US" altLang="zh-CN" sz="1400" dirty="0"/>
              <a:t>[2] Xiao L, Nouri S, Chapman M, et al. Neural </a:t>
            </a:r>
            <a:r>
              <a:rPr lang="en-US" altLang="zh-CN" sz="1400" dirty="0" err="1"/>
              <a:t>supersampling</a:t>
            </a:r>
            <a:r>
              <a:rPr lang="en-US" altLang="zh-CN" sz="1400" dirty="0"/>
              <a:t> for real-time rendering[J]. ACM Transactions on Graphics (TOG), 2020, 39(4): 142: 1-142: 12.</a:t>
            </a:r>
          </a:p>
          <a:p>
            <a:endParaRPr lang="en-US" altLang="zh-CN" sz="1400" dirty="0"/>
          </a:p>
        </p:txBody>
      </p:sp>
      <p:grpSp>
        <p:nvGrpSpPr>
          <p:cNvPr id="8" name="组合 7"/>
          <p:cNvGrpSpPr/>
          <p:nvPr/>
        </p:nvGrpSpPr>
        <p:grpSpPr>
          <a:xfrm>
            <a:off x="8476247" y="1767142"/>
            <a:ext cx="3312907" cy="3312907"/>
            <a:chOff x="6829545" y="1571914"/>
            <a:chExt cx="4876801" cy="4876801"/>
          </a:xfrm>
        </p:grpSpPr>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9545" y="1571914"/>
              <a:ext cx="4876800" cy="4876800"/>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9546" y="1571915"/>
              <a:ext cx="4876800" cy="4876800"/>
            </a:xfrm>
            <a:prstGeom prst="rect">
              <a:avLst/>
            </a:prstGeom>
          </p:spPr>
        </p:pic>
      </p:grpSp>
    </p:spTree>
    <p:extLst>
      <p:ext uri="{BB962C8B-B14F-4D97-AF65-F5344CB8AC3E}">
        <p14:creationId xmlns:p14="http://schemas.microsoft.com/office/powerpoint/2010/main" val="1287529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C680-EF42-4C08-9E89-0BBB7BA797EF}"/>
              </a:ext>
            </a:extLst>
          </p:cNvPr>
          <p:cNvSpPr>
            <a:spLocks noGrp="1"/>
          </p:cNvSpPr>
          <p:nvPr>
            <p:ph type="title"/>
          </p:nvPr>
        </p:nvSpPr>
        <p:spPr/>
        <p:txBody>
          <a:bodyPr>
            <a:normAutofit/>
          </a:bodyPr>
          <a:lstStyle/>
          <a:p>
            <a:r>
              <a:rPr lang="en-US" altLang="zh-CN" dirty="0"/>
              <a:t>11.</a:t>
            </a:r>
            <a:r>
              <a:rPr lang="zh-CN" altLang="en-US" dirty="0"/>
              <a:t> 光线追踪变形球</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03FFF7B5-B1DC-496D-9B62-494854381CA2}"/>
              </a:ext>
            </a:extLst>
          </p:cNvPr>
          <p:cNvSpPr>
            <a:spLocks noGrp="1"/>
          </p:cNvSpPr>
          <p:nvPr>
            <p:ph idx="1"/>
          </p:nvPr>
        </p:nvSpPr>
        <p:spPr>
          <a:xfrm>
            <a:off x="608400" y="1490400"/>
            <a:ext cx="7771595" cy="4759200"/>
          </a:xfrm>
        </p:spPr>
        <p:txBody>
          <a:bodyPr/>
          <a:lstStyle/>
          <a:p>
            <a:r>
              <a:rPr lang="zh-CN" altLang="en-US" dirty="0"/>
              <a:t>项目简介：变形球是液体流体渲染的常见表现方式。经典方法有</a:t>
            </a:r>
            <a:r>
              <a:rPr lang="en-US" altLang="zh-CN" dirty="0"/>
              <a:t>Marching Cube</a:t>
            </a:r>
            <a:r>
              <a:rPr lang="zh-CN" altLang="en-US" dirty="0"/>
              <a:t>、</a:t>
            </a:r>
            <a:r>
              <a:rPr lang="en-US" altLang="zh-CN" dirty="0"/>
              <a:t>Ray Tracing</a:t>
            </a:r>
            <a:r>
              <a:rPr lang="zh-CN" altLang="en-US" dirty="0"/>
              <a:t>等。变形球是一种有向距离场的隐表面模型可视化。通过光线与球隐表面求交测试，寻找隐表面距离函数为</a:t>
            </a:r>
            <a:r>
              <a:rPr lang="en-US" altLang="zh-CN" dirty="0"/>
              <a:t>0</a:t>
            </a:r>
            <a:r>
              <a:rPr lang="zh-CN" altLang="en-US" dirty="0"/>
              <a:t>的方程解。光线与球隐表面求交测试可以从粗粒度预测到求解精准，进行优化。（右图为效果示意图。）</a:t>
            </a:r>
            <a:endParaRPr lang="en-US" altLang="zh-CN" dirty="0"/>
          </a:p>
          <a:p>
            <a:r>
              <a:rPr lang="zh-CN" altLang="en-US" dirty="0"/>
              <a:t>任务：参考</a:t>
            </a:r>
            <a:r>
              <a:rPr lang="en-US" altLang="zh-CN" dirty="0"/>
              <a:t>[1]</a:t>
            </a:r>
            <a:r>
              <a:rPr lang="zh-CN" altLang="en-US" dirty="0"/>
              <a:t>中背景介绍，以及其索引相关文献，实现基于光线追踪的变形球（不同于</a:t>
            </a:r>
            <a:r>
              <a:rPr lang="en-US" altLang="zh-CN" dirty="0"/>
              <a:t>[1]</a:t>
            </a:r>
            <a:r>
              <a:rPr lang="zh-CN" altLang="en-US" dirty="0"/>
              <a:t>的方法）。</a:t>
            </a:r>
            <a:endParaRPr lang="en-US" altLang="zh-CN" dirty="0"/>
          </a:p>
          <a:p>
            <a:r>
              <a:rPr lang="zh-CN" altLang="en-US" dirty="0"/>
              <a:t>要求：复现或设计相关算法，并与</a:t>
            </a:r>
            <a:r>
              <a:rPr lang="en-US" altLang="zh-CN" dirty="0"/>
              <a:t>K-buffer OIT</a:t>
            </a:r>
            <a:r>
              <a:rPr lang="zh-CN" altLang="en-US" dirty="0"/>
              <a:t>比较质量和性能等优劣。尝试增多变形球粒子数目，优化算法。</a:t>
            </a:r>
            <a:endParaRPr lang="en-US" altLang="zh-CN" dirty="0"/>
          </a:p>
          <a:p>
            <a:endParaRPr lang="zh-CN" altLang="en-US" dirty="0"/>
          </a:p>
        </p:txBody>
      </p:sp>
      <p:sp>
        <p:nvSpPr>
          <p:cNvPr id="4" name="文本框 20">
            <a:extLst>
              <a:ext uri="{FF2B5EF4-FFF2-40B4-BE49-F238E27FC236}">
                <a16:creationId xmlns:a16="http://schemas.microsoft.com/office/drawing/2014/main" id="{2A02CD1B-8449-4D31-BA23-31D32C6224EA}"/>
              </a:ext>
            </a:extLst>
          </p:cNvPr>
          <p:cNvSpPr txBox="1"/>
          <p:nvPr/>
        </p:nvSpPr>
        <p:spPr>
          <a:xfrm>
            <a:off x="608400" y="5658264"/>
            <a:ext cx="11348720" cy="523220"/>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 </a:t>
            </a:r>
            <a:r>
              <a:rPr lang="en-US" altLang="zh-CN" sz="1400" dirty="0">
                <a:hlinkClick r:id="rId2"/>
              </a:rPr>
              <a:t>https://dl.acm.org/doi/10.1145/3005358.3005389</a:t>
            </a:r>
            <a:endParaRPr lang="en-US" altLang="zh-CN" sz="1400" dirty="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4259" y="3505880"/>
            <a:ext cx="3512861" cy="1975984"/>
          </a:xfrm>
          <a:prstGeom prst="rect">
            <a:avLst/>
          </a:prstGeom>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44259" y="1249128"/>
            <a:ext cx="3497879" cy="1967557"/>
          </a:xfrm>
          <a:prstGeom prst="rect">
            <a:avLst/>
          </a:prstGeom>
        </p:spPr>
      </p:pic>
    </p:spTree>
    <p:extLst>
      <p:ext uri="{BB962C8B-B14F-4D97-AF65-F5344CB8AC3E}">
        <p14:creationId xmlns:p14="http://schemas.microsoft.com/office/powerpoint/2010/main" val="1830495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标题 1"/>
          <p:cNvSpPr>
            <a:spLocks noGrp="1" noChangeArrowheads="1"/>
          </p:cNvSpPr>
          <p:nvPr>
            <p:ph type="title"/>
          </p:nvPr>
        </p:nvSpPr>
        <p:spPr>
          <a:xfrm>
            <a:off x="608013" y="608013"/>
            <a:ext cx="10969625" cy="706437"/>
          </a:xfrm>
        </p:spPr>
        <p:txBody>
          <a:bodyPr/>
          <a:lstStyle/>
          <a:p>
            <a:pPr fontAlgn="base">
              <a:defRPr/>
            </a:pPr>
            <a:r>
              <a:rPr>
                <a:solidFill>
                  <a:srgbClr val="262626"/>
                </a:solidFill>
                <a:sym typeface="微软雅黑" panose="020B0503020204020204" pitchFamily="34" charset="-122"/>
              </a:rPr>
              <a:t>相关事项</a:t>
            </a:r>
          </a:p>
        </p:txBody>
      </p:sp>
      <p:sp>
        <p:nvSpPr>
          <p:cNvPr id="3074" name="内容占位符 2"/>
          <p:cNvSpPr>
            <a:spLocks noGrp="1" noChangeArrowheads="1"/>
          </p:cNvSpPr>
          <p:nvPr>
            <p:ph idx="1"/>
          </p:nvPr>
        </p:nvSpPr>
        <p:spPr>
          <a:xfrm>
            <a:off x="608013" y="1490663"/>
            <a:ext cx="10969625" cy="4759325"/>
          </a:xfrm>
        </p:spPr>
        <p:txBody>
          <a:bodyPr/>
          <a:lstStyle/>
          <a:p>
            <a:pPr fontAlgn="base">
              <a:spcBef>
                <a:spcPct val="0"/>
              </a:spcBef>
              <a:defRPr/>
            </a:pPr>
            <a:r>
              <a:rPr lang="zh-CN" altLang="en-US" dirty="0">
                <a:solidFill>
                  <a:srgbClr val="595959"/>
                </a:solidFill>
                <a:sym typeface="微软雅黑" panose="020B0503020204020204" pitchFamily="34" charset="-122"/>
              </a:rPr>
              <a:t>共有</a:t>
            </a:r>
            <a:r>
              <a:rPr lang="en-US" altLang="zh-CN" dirty="0">
                <a:solidFill>
                  <a:srgbClr val="595959"/>
                </a:solidFill>
                <a:sym typeface="微软雅黑" panose="020B0503020204020204" pitchFamily="34" charset="-122"/>
              </a:rPr>
              <a:t>11</a:t>
            </a:r>
            <a:r>
              <a:rPr lang="zh-CN" altLang="en-US" dirty="0">
                <a:solidFill>
                  <a:srgbClr val="595959"/>
                </a:solidFill>
                <a:sym typeface="微软雅黑" panose="020B0503020204020204" pitchFamily="34" charset="-122"/>
              </a:rPr>
              <a:t>个项目供大家按兴趣自愿选择。</a:t>
            </a:r>
            <a:endParaRPr lang="en-US" altLang="zh-CN" dirty="0">
              <a:solidFill>
                <a:srgbClr val="595959"/>
              </a:solidFill>
              <a:sym typeface="微软雅黑" panose="020B0503020204020204" pitchFamily="34" charset="-122"/>
            </a:endParaRPr>
          </a:p>
          <a:p>
            <a:pPr fontAlgn="base">
              <a:spcBef>
                <a:spcPct val="0"/>
              </a:spcBef>
              <a:defRPr/>
            </a:pPr>
            <a:r>
              <a:rPr lang="zh-CN" altLang="en-US" dirty="0">
                <a:solidFill>
                  <a:srgbClr val="595959"/>
                </a:solidFill>
                <a:sym typeface="微软雅黑" panose="020B0503020204020204" pitchFamily="34" charset="-122"/>
              </a:rPr>
              <a:t>每组建议</a:t>
            </a:r>
            <a:r>
              <a:rPr lang="en-US" altLang="zh-CN" dirty="0">
                <a:solidFill>
                  <a:srgbClr val="595959"/>
                </a:solidFill>
                <a:sym typeface="微软雅黑" panose="020B0503020204020204" pitchFamily="34" charset="-122"/>
              </a:rPr>
              <a:t>2-3</a:t>
            </a:r>
            <a:r>
              <a:rPr lang="zh-CN" altLang="en-US" dirty="0">
                <a:solidFill>
                  <a:srgbClr val="595959"/>
                </a:solidFill>
                <a:sym typeface="微软雅黑" panose="020B0503020204020204" pitchFamily="34" charset="-122"/>
              </a:rPr>
              <a:t>人。</a:t>
            </a:r>
            <a:endParaRPr lang="en-US" altLang="zh-CN" dirty="0">
              <a:solidFill>
                <a:srgbClr val="595959"/>
              </a:solidFill>
              <a:sym typeface="微软雅黑" panose="020B0503020204020204" pitchFamily="34" charset="-122"/>
            </a:endParaRPr>
          </a:p>
          <a:p>
            <a:pPr fontAlgn="base">
              <a:spcBef>
                <a:spcPct val="0"/>
              </a:spcBef>
              <a:defRPr/>
            </a:pPr>
            <a:r>
              <a:rPr lang="zh-CN" altLang="en-US" dirty="0">
                <a:solidFill>
                  <a:srgbClr val="595959"/>
                </a:solidFill>
                <a:sym typeface="微软雅黑" panose="020B0503020204020204" pitchFamily="34" charset="-122"/>
              </a:rPr>
              <a:t>每个选题需要</a:t>
            </a:r>
            <a:r>
              <a:rPr lang="en-US" altLang="zh-CN" dirty="0">
                <a:solidFill>
                  <a:srgbClr val="595959"/>
                </a:solidFill>
                <a:sym typeface="微软雅黑" panose="020B0503020204020204" pitchFamily="34" charset="-122"/>
              </a:rPr>
              <a:t>1</a:t>
            </a:r>
            <a:r>
              <a:rPr lang="zh-CN" altLang="en-US" dirty="0">
                <a:solidFill>
                  <a:srgbClr val="595959"/>
                </a:solidFill>
                <a:sym typeface="微软雅黑" panose="020B0503020204020204" pitchFamily="34" charset="-122"/>
              </a:rPr>
              <a:t>名课代表。</a:t>
            </a:r>
            <a:endParaRPr lang="en-US" altLang="zh-CN" dirty="0">
              <a:solidFill>
                <a:srgbClr val="595959"/>
              </a:solidFill>
              <a:sym typeface="微软雅黑" panose="020B0503020204020204" pitchFamily="34" charset="-122"/>
            </a:endParaRPr>
          </a:p>
          <a:p>
            <a:pPr fontAlgn="base">
              <a:spcBef>
                <a:spcPct val="0"/>
              </a:spcBef>
              <a:defRPr/>
            </a:pPr>
            <a:r>
              <a:rPr altLang="zh-CN" dirty="0">
                <a:solidFill>
                  <a:srgbClr val="595959"/>
                </a:solidFill>
                <a:sym typeface="微软雅黑" panose="020B0503020204020204" pitchFamily="34" charset="-122"/>
              </a:rPr>
              <a:t>根据题目的需求，需要掌握</a:t>
            </a:r>
            <a:r>
              <a:rPr lang="en-US" altLang="zh-CN" dirty="0">
                <a:solidFill>
                  <a:srgbClr val="595959"/>
                </a:solidFill>
                <a:sym typeface="微软雅黑" panose="020B0503020204020204" pitchFamily="34" charset="-122"/>
              </a:rPr>
              <a:t>Unity</a:t>
            </a:r>
            <a:r>
              <a:rPr altLang="zh-CN" dirty="0">
                <a:solidFill>
                  <a:srgbClr val="595959"/>
                </a:solidFill>
                <a:sym typeface="微软雅黑" panose="020B0503020204020204" pitchFamily="34" charset="-122"/>
              </a:rPr>
              <a:t>或</a:t>
            </a:r>
            <a:r>
              <a:rPr lang="en-US" altLang="zh-CN" dirty="0">
                <a:solidFill>
                  <a:srgbClr val="595959"/>
                </a:solidFill>
                <a:sym typeface="微软雅黑" panose="020B0503020204020204" pitchFamily="34" charset="-122"/>
              </a:rPr>
              <a:t>OGRE</a:t>
            </a:r>
            <a:r>
              <a:rPr altLang="zh-CN" dirty="0">
                <a:solidFill>
                  <a:srgbClr val="595959"/>
                </a:solidFill>
                <a:sym typeface="微软雅黑" panose="020B0503020204020204" pitchFamily="34" charset="-122"/>
              </a:rPr>
              <a:t>等引擎。</a:t>
            </a:r>
          </a:p>
          <a:p>
            <a:pPr fontAlgn="base">
              <a:spcBef>
                <a:spcPct val="0"/>
              </a:spcBef>
              <a:defRPr/>
            </a:pPr>
            <a:r>
              <a:rPr altLang="zh-CN" dirty="0">
                <a:solidFill>
                  <a:srgbClr val="595959"/>
                </a:solidFill>
                <a:sym typeface="微软雅黑" panose="020B0503020204020204" pitchFamily="34" charset="-122"/>
              </a:rPr>
              <a:t>实验室会提供相关</a:t>
            </a:r>
            <a:r>
              <a:rPr lang="en-US" altLang="zh-CN" dirty="0">
                <a:solidFill>
                  <a:srgbClr val="595959"/>
                </a:solidFill>
                <a:sym typeface="微软雅黑" panose="020B0503020204020204" pitchFamily="34" charset="-122"/>
              </a:rPr>
              <a:t>VR</a:t>
            </a:r>
            <a:r>
              <a:rPr altLang="zh-CN" dirty="0">
                <a:solidFill>
                  <a:srgbClr val="595959"/>
                </a:solidFill>
                <a:sym typeface="微软雅黑" panose="020B0503020204020204" pitchFamily="34" charset="-122"/>
              </a:rPr>
              <a:t>设备。</a:t>
            </a:r>
            <a:endParaRPr lang="en-US" altLang="zh-CN" dirty="0">
              <a:solidFill>
                <a:srgbClr val="595959"/>
              </a:solidFill>
              <a:sym typeface="微软雅黑" panose="020B0503020204020204" pitchFamily="34" charset="-122"/>
            </a:endParaRPr>
          </a:p>
          <a:p>
            <a:pPr fontAlgn="base">
              <a:spcBef>
                <a:spcPct val="0"/>
              </a:spcBef>
              <a:defRPr/>
            </a:pPr>
            <a:r>
              <a:rPr lang="zh-CN" altLang="en-US" dirty="0">
                <a:solidFill>
                  <a:srgbClr val="595959"/>
                </a:solidFill>
                <a:sym typeface="微软雅黑" panose="020B0503020204020204" pitchFamily="34" charset="-122"/>
              </a:rPr>
              <a:t>每个大作业选题不超过三个小组。</a:t>
            </a:r>
            <a:endParaRPr lang="en-US" altLang="zh-CN" dirty="0">
              <a:solidFill>
                <a:srgbClr val="595959"/>
              </a:solidFill>
              <a:sym typeface="微软雅黑" panose="020B0503020204020204" pitchFamily="34" charset="-122"/>
            </a:endParaRPr>
          </a:p>
          <a:p>
            <a:pPr fontAlgn="base">
              <a:spcBef>
                <a:spcPct val="0"/>
              </a:spcBef>
              <a:defRPr/>
            </a:pPr>
            <a:r>
              <a:rPr lang="zh-CN" altLang="en-US" dirty="0">
                <a:solidFill>
                  <a:srgbClr val="595959"/>
                </a:solidFill>
                <a:sym typeface="微软雅黑" panose="020B0503020204020204" pitchFamily="34" charset="-122"/>
              </a:rPr>
              <a:t>请同学们认真查看相关要求，之后按抽签顺序依次选择大作业选题。</a:t>
            </a:r>
            <a:endParaRPr lang="en-US" altLang="zh-CN" dirty="0">
              <a:solidFill>
                <a:srgbClr val="595959"/>
              </a:solidFill>
              <a:sym typeface="微软雅黑" panose="020B0503020204020204" pitchFamily="34" charset="-122"/>
            </a:endParaRPr>
          </a:p>
          <a:p>
            <a:pPr fontAlgn="base">
              <a:spcBef>
                <a:spcPct val="0"/>
              </a:spcBef>
              <a:defRPr/>
            </a:pPr>
            <a:endParaRPr lang="en-US" altLang="zh-CN" dirty="0">
              <a:solidFill>
                <a:srgbClr val="595959"/>
              </a:solidFill>
              <a:sym typeface="微软雅黑" panose="020B0503020204020204" pitchFamily="34" charset="-122"/>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95745" y="379212"/>
            <a:ext cx="10515600" cy="1266709"/>
          </a:xfrm>
        </p:spPr>
        <p:txBody>
          <a:bodyPr>
            <a:normAutofit fontScale="85000" lnSpcReduction="20000"/>
          </a:bodyPr>
          <a:lstStyle/>
          <a:p>
            <a:r>
              <a:rPr lang="zh-CN" altLang="zh-CN" sz="2400" b="1" dirty="0"/>
              <a:t>大作业安排：</a:t>
            </a:r>
            <a:r>
              <a:rPr lang="en-US" altLang="zh-CN" sz="2400" b="1" dirty="0"/>
              <a:t>2-3</a:t>
            </a:r>
            <a:r>
              <a:rPr lang="zh-CN" altLang="zh-CN" sz="2400" b="1" dirty="0"/>
              <a:t>人自由组队选题，每</a:t>
            </a:r>
            <a:r>
              <a:rPr lang="zh-CN" altLang="zh-CN" sz="2400" b="1" dirty="0">
                <a:solidFill>
                  <a:srgbClr val="FF0000"/>
                </a:solidFill>
              </a:rPr>
              <a:t>两周</a:t>
            </a:r>
            <a:r>
              <a:rPr lang="zh-CN" altLang="en-US" sz="2400" b="1" dirty="0">
                <a:solidFill>
                  <a:schemeClr val="tx1"/>
                </a:solidFill>
              </a:rPr>
              <a:t>提交一次进度报告</a:t>
            </a:r>
            <a:r>
              <a:rPr lang="zh-CN" altLang="zh-CN" sz="2400" b="1" dirty="0"/>
              <a:t>，</a:t>
            </a:r>
            <a:r>
              <a:rPr lang="zh-CN" altLang="en-US" sz="2400" b="1" dirty="0"/>
              <a:t>大作业</a:t>
            </a:r>
            <a:r>
              <a:rPr lang="zh-CN" altLang="zh-CN" sz="2400" b="1" dirty="0"/>
              <a:t>提交时间</a:t>
            </a:r>
            <a:r>
              <a:rPr lang="zh-CN" altLang="en-US" sz="2400" b="1" dirty="0"/>
              <a:t>：</a:t>
            </a:r>
            <a:r>
              <a:rPr lang="en-US" altLang="zh-CN" sz="2400" b="1" dirty="0">
                <a:solidFill>
                  <a:srgbClr val="FF0000"/>
                </a:solidFill>
              </a:rPr>
              <a:t>16</a:t>
            </a:r>
            <a:r>
              <a:rPr lang="zh-CN" altLang="zh-CN" sz="2400" b="1" dirty="0">
                <a:solidFill>
                  <a:srgbClr val="FF0000"/>
                </a:solidFill>
              </a:rPr>
              <a:t>周</a:t>
            </a:r>
            <a:r>
              <a:rPr lang="zh-CN" altLang="en-US" sz="2400" b="1" dirty="0">
                <a:solidFill>
                  <a:srgbClr val="FF0000"/>
                </a:solidFill>
              </a:rPr>
              <a:t>（暂定）</a:t>
            </a:r>
            <a:r>
              <a:rPr lang="zh-CN" altLang="zh-CN" sz="2400" b="1" dirty="0"/>
              <a:t>，课题汇报时间</a:t>
            </a:r>
            <a:r>
              <a:rPr lang="zh-CN" altLang="zh-CN" sz="2400" b="1" dirty="0">
                <a:solidFill>
                  <a:srgbClr val="FF0000"/>
                </a:solidFill>
              </a:rPr>
              <a:t>第</a:t>
            </a:r>
            <a:r>
              <a:rPr lang="en-US" altLang="zh-CN" sz="2400" b="1" dirty="0">
                <a:solidFill>
                  <a:srgbClr val="FF0000"/>
                </a:solidFill>
              </a:rPr>
              <a:t>15</a:t>
            </a:r>
            <a:r>
              <a:rPr lang="zh-CN" altLang="zh-CN" sz="2400" b="1" dirty="0">
                <a:solidFill>
                  <a:srgbClr val="FF0000"/>
                </a:solidFill>
              </a:rPr>
              <a:t>周（暂定）</a:t>
            </a:r>
            <a:r>
              <a:rPr lang="zh-CN" altLang="zh-CN" sz="2400" b="1" dirty="0"/>
              <a:t>。材料提交包括</a:t>
            </a:r>
            <a:r>
              <a:rPr lang="zh-CN" altLang="zh-CN" sz="2400" b="1" dirty="0">
                <a:solidFill>
                  <a:srgbClr val="FF0000"/>
                </a:solidFill>
              </a:rPr>
              <a:t>大作业报告、代码、实验数据及结果原文件</a:t>
            </a:r>
            <a:r>
              <a:rPr lang="zh-CN" altLang="en-US" sz="2400" b="1" dirty="0">
                <a:solidFill>
                  <a:srgbClr val="FF0000"/>
                </a:solidFill>
              </a:rPr>
              <a:t>等</a:t>
            </a:r>
            <a:r>
              <a:rPr lang="zh-CN" altLang="zh-CN" sz="2400" b="1" dirty="0"/>
              <a:t>。</a:t>
            </a:r>
          </a:p>
          <a:p>
            <a:endParaRPr lang="zh-CN" altLang="en-US" sz="2400" b="1" dirty="0"/>
          </a:p>
        </p:txBody>
      </p:sp>
      <p:sp>
        <p:nvSpPr>
          <p:cNvPr id="4" name="矩形 3"/>
          <p:cNvSpPr/>
          <p:nvPr/>
        </p:nvSpPr>
        <p:spPr>
          <a:xfrm>
            <a:off x="595745" y="2355562"/>
            <a:ext cx="10983883" cy="2585323"/>
          </a:xfrm>
          <a:prstGeom prst="rect">
            <a:avLst/>
          </a:prstGeom>
        </p:spPr>
        <p:txBody>
          <a:bodyPr wrap="square">
            <a:spAutoFit/>
          </a:bodyPr>
          <a:lstStyle/>
          <a:p>
            <a:pPr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1</a:t>
            </a:r>
            <a:r>
              <a:rPr lang="zh-CN" altLang="zh-CN" kern="100" dirty="0">
                <a:latin typeface="等线" panose="02010600030101010101" pitchFamily="2" charset="-122"/>
                <a:ea typeface="等线" panose="02010600030101010101" pitchFamily="2" charset="-122"/>
                <a:cs typeface="Times New Roman" panose="02020603050405020304" pitchFamily="18" charset="0"/>
              </a:rPr>
              <a:t>、大作业成绩占比</a:t>
            </a:r>
            <a:r>
              <a:rPr lang="en-US" altLang="zh-CN" kern="100" dirty="0">
                <a:latin typeface="等线" panose="02010600030101010101" pitchFamily="2" charset="-122"/>
                <a:ea typeface="等线" panose="02010600030101010101" pitchFamily="2" charset="-122"/>
                <a:cs typeface="Times New Roman" panose="02020603050405020304" pitchFamily="18" charset="0"/>
              </a:rPr>
              <a:t>40%</a:t>
            </a:r>
            <a:r>
              <a:rPr lang="zh-CN" altLang="zh-CN" kern="100" dirty="0">
                <a:latin typeface="等线" panose="02010600030101010101" pitchFamily="2" charset="-122"/>
                <a:ea typeface="等线" panose="02010600030101010101" pitchFamily="2" charset="-122"/>
                <a:cs typeface="Times New Roman" panose="02020603050405020304" pitchFamily="18" charset="0"/>
              </a:rPr>
              <a:t>，具体分布如下：</a:t>
            </a:r>
          </a:p>
          <a:p>
            <a:pPr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1</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Final Presentation      35 marks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（其中</a:t>
            </a:r>
            <a:r>
              <a:rPr lang="en-US" altLang="zh-CN" kern="100" dirty="0">
                <a:latin typeface="等线" panose="02010600030101010101" pitchFamily="2" charset="-122"/>
                <a:ea typeface="等线" panose="02010600030101010101" pitchFamily="2" charset="-122"/>
                <a:cs typeface="Times New Roman" panose="02020603050405020304" pitchFamily="18" charset="0"/>
              </a:rPr>
              <a:t>PPT 7</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a:t>
            </a:r>
            <a:r>
              <a:rPr lang="en-US" altLang="zh-CN" kern="100" dirty="0">
                <a:latin typeface="等线" panose="02010600030101010101" pitchFamily="2" charset="-122"/>
                <a:ea typeface="等线" panose="02010600030101010101" pitchFamily="2" charset="-122"/>
                <a:cs typeface="Times New Roman" panose="02020603050405020304" pitchFamily="18" charset="0"/>
              </a:rPr>
              <a:t>method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讲解</a:t>
            </a:r>
            <a:r>
              <a:rPr lang="en-US" altLang="zh-CN" kern="100" dirty="0">
                <a:latin typeface="等线" panose="02010600030101010101" pitchFamily="2" charset="-122"/>
                <a:ea typeface="等线" panose="02010600030101010101" pitchFamily="2" charset="-122"/>
                <a:cs typeface="Times New Roman" panose="02020603050405020304" pitchFamily="18" charset="0"/>
              </a:rPr>
              <a:t>7</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分，创新性说明</a:t>
            </a:r>
            <a:r>
              <a:rPr lang="en-US" altLang="zh-CN" kern="100" dirty="0">
                <a:latin typeface="等线" panose="02010600030101010101" pitchFamily="2" charset="-122"/>
                <a:ea typeface="等线" panose="02010600030101010101" pitchFamily="2" charset="-122"/>
                <a:cs typeface="Times New Roman" panose="02020603050405020304" pitchFamily="18" charset="0"/>
              </a:rPr>
              <a:t>7</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分，成果展示</a:t>
            </a:r>
            <a:r>
              <a:rPr lang="en-US" altLang="zh-CN" kern="100" dirty="0">
                <a:latin typeface="等线" panose="02010600030101010101" pitchFamily="2" charset="-122"/>
                <a:ea typeface="等线" panose="02010600030101010101" pitchFamily="2" charset="-122"/>
                <a:cs typeface="Times New Roman" panose="02020603050405020304" pitchFamily="18" charset="0"/>
              </a:rPr>
              <a:t>7</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分，回答问题</a:t>
            </a:r>
            <a:r>
              <a:rPr lang="en-US" altLang="zh-CN" kern="100" dirty="0">
                <a:latin typeface="等线" panose="02010600030101010101" pitchFamily="2" charset="-122"/>
                <a:ea typeface="等线" panose="02010600030101010101" pitchFamily="2" charset="-122"/>
                <a:cs typeface="Times New Roman" panose="02020603050405020304" pitchFamily="18" charset="0"/>
              </a:rPr>
              <a:t>7</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a:t>
            </a:r>
          </a:p>
          <a:p>
            <a:pPr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Code/Implementation  30 marks </a:t>
            </a:r>
            <a:r>
              <a:rPr lang="zh-CN" altLang="zh-CN" kern="100" dirty="0">
                <a:latin typeface="等线" panose="02010600030101010101" pitchFamily="2" charset="-122"/>
                <a:ea typeface="等线" panose="02010600030101010101" pitchFamily="2" charset="-122"/>
                <a:cs typeface="Times New Roman" panose="02020603050405020304" pitchFamily="18" charset="0"/>
              </a:rPr>
              <a:t>（无故不提交代码扣</a:t>
            </a:r>
            <a:r>
              <a:rPr lang="en-US" altLang="zh-CN" kern="100" dirty="0">
                <a:latin typeface="等线" panose="02010600030101010101" pitchFamily="2" charset="-122"/>
                <a:ea typeface="等线" panose="02010600030101010101" pitchFamily="2" charset="-122"/>
                <a:cs typeface="Times New Roman" panose="02020603050405020304" pitchFamily="18" charset="0"/>
              </a:rPr>
              <a:t>30</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分，代码能实现基本功能</a:t>
            </a:r>
            <a:r>
              <a:rPr lang="en-US" altLang="zh-CN" kern="100" dirty="0">
                <a:latin typeface="等线" panose="02010600030101010101" pitchFamily="2" charset="-122"/>
                <a:ea typeface="等线" panose="02010600030101010101" pitchFamily="2" charset="-122"/>
                <a:cs typeface="Times New Roman" panose="02020603050405020304" pitchFamily="18" charset="0"/>
              </a:rPr>
              <a:t>20</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分，代码可读性</a:t>
            </a:r>
            <a:r>
              <a:rPr lang="en-US" altLang="zh-CN" kern="100" dirty="0">
                <a:latin typeface="等线" panose="02010600030101010101" pitchFamily="2" charset="-122"/>
                <a:ea typeface="等线" panose="02010600030101010101" pitchFamily="2" charset="-122"/>
                <a:cs typeface="Times New Roman" panose="02020603050405020304" pitchFamily="18" charset="0"/>
              </a:rPr>
              <a:t>5</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分，代码完备性</a:t>
            </a:r>
            <a:r>
              <a:rPr lang="en-US" altLang="zh-CN" kern="100" dirty="0">
                <a:latin typeface="等线" panose="02010600030101010101" pitchFamily="2" charset="-122"/>
                <a:ea typeface="等线" panose="02010600030101010101" pitchFamily="2" charset="-122"/>
                <a:cs typeface="Times New Roman" panose="02020603050405020304" pitchFamily="18" charset="0"/>
              </a:rPr>
              <a:t>5</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a:t>
            </a:r>
          </a:p>
          <a:p>
            <a:pPr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3</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Final Report          35 marks </a:t>
            </a:r>
            <a:r>
              <a:rPr lang="zh-CN" altLang="zh-CN" kern="100" dirty="0">
                <a:latin typeface="等线" panose="02010600030101010101" pitchFamily="2" charset="-122"/>
                <a:ea typeface="等线" panose="02010600030101010101" pitchFamily="2" charset="-122"/>
                <a:cs typeface="Times New Roman" panose="02020603050405020304" pitchFamily="18" charset="0"/>
              </a:rPr>
              <a:t>（方法论述</a:t>
            </a:r>
            <a:r>
              <a:rPr lang="en-US" altLang="zh-CN" kern="100" dirty="0">
                <a:latin typeface="等线" panose="02010600030101010101" pitchFamily="2" charset="-122"/>
                <a:ea typeface="等线" panose="02010600030101010101" pitchFamily="2" charset="-122"/>
                <a:cs typeface="Times New Roman" panose="02020603050405020304" pitchFamily="18" charset="0"/>
              </a:rPr>
              <a:t>15</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分，实验完备性</a:t>
            </a:r>
            <a:r>
              <a:rPr lang="en-US" altLang="zh-CN" kern="100" dirty="0">
                <a:latin typeface="等线" panose="02010600030101010101" pitchFamily="2" charset="-122"/>
                <a:ea typeface="等线" panose="02010600030101010101" pitchFamily="2" charset="-122"/>
                <a:cs typeface="Times New Roman" panose="02020603050405020304" pitchFamily="18" charset="0"/>
              </a:rPr>
              <a:t>10</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分，图表质量</a:t>
            </a:r>
            <a:r>
              <a:rPr lang="en-US" altLang="zh-CN" kern="100" dirty="0">
                <a:latin typeface="等线" panose="02010600030101010101" pitchFamily="2" charset="-122"/>
                <a:ea typeface="等线" panose="02010600030101010101" pitchFamily="2" charset="-122"/>
                <a:cs typeface="Times New Roman" panose="02020603050405020304" pitchFamily="18" charset="0"/>
              </a:rPr>
              <a:t>5</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分，文献引用</a:t>
            </a:r>
            <a:r>
              <a:rPr lang="en-US" altLang="zh-CN" kern="100" dirty="0">
                <a:latin typeface="等线" panose="02010600030101010101" pitchFamily="2" charset="-122"/>
                <a:ea typeface="等线" panose="02010600030101010101" pitchFamily="2" charset="-122"/>
                <a:cs typeface="Times New Roman" panose="02020603050405020304" pitchFamily="18" charset="0"/>
              </a:rPr>
              <a:t>5</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分）</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1.VR</a:t>
            </a:r>
            <a:r>
              <a:rPr lang="zh-CN" altLang="en-US" dirty="0"/>
              <a:t>足球游戏</a:t>
            </a:r>
            <a:r>
              <a:rPr lang="zh-CN" altLang="en-US" sz="2800" dirty="0">
                <a:solidFill>
                  <a:srgbClr val="C00000"/>
                </a:solidFill>
              </a:rPr>
              <a:t>（</a:t>
            </a:r>
            <a:r>
              <a:rPr lang="en-US" altLang="zh-CN" sz="2800" dirty="0">
                <a:solidFill>
                  <a:srgbClr val="C00000"/>
                </a:solidFill>
              </a:rPr>
              <a:t>mentor</a:t>
            </a:r>
            <a:r>
              <a:rPr lang="zh-CN" altLang="en-US" sz="2800" dirty="0">
                <a:solidFill>
                  <a:srgbClr val="C00000"/>
                </a:solidFill>
              </a:rPr>
              <a:t>：所向）</a:t>
            </a:r>
            <a:endParaRPr lang="zh-CN" altLang="en-US" dirty="0"/>
          </a:p>
        </p:txBody>
      </p:sp>
      <p:sp>
        <p:nvSpPr>
          <p:cNvPr id="3" name="内容占位符 2"/>
          <p:cNvSpPr>
            <a:spLocks noGrp="1"/>
          </p:cNvSpPr>
          <p:nvPr>
            <p:ph idx="1"/>
          </p:nvPr>
        </p:nvSpPr>
        <p:spPr>
          <a:xfrm>
            <a:off x="608400" y="1490400"/>
            <a:ext cx="5487600" cy="4759200"/>
          </a:xfrm>
        </p:spPr>
        <p:txBody>
          <a:bodyPr>
            <a:normAutofit lnSpcReduction="10000"/>
          </a:bodyPr>
          <a:lstStyle/>
          <a:p>
            <a:r>
              <a:rPr lang="zh-CN" altLang="en-US" dirty="0"/>
              <a:t>项目背景：虚拟现实技术是</a:t>
            </a:r>
            <a:r>
              <a:rPr lang="en-US" altLang="zh-CN" dirty="0"/>
              <a:t>20</a:t>
            </a:r>
            <a:r>
              <a:rPr lang="zh-CN" altLang="en-US" dirty="0"/>
              <a:t>世纪发展起来的全新实用技术，</a:t>
            </a:r>
            <a:r>
              <a:rPr lang="en-US" altLang="zh-CN" dirty="0"/>
              <a:t>VR</a:t>
            </a:r>
            <a:r>
              <a:rPr lang="zh-CN" altLang="en-US" dirty="0"/>
              <a:t>游戏的需求也日益旺盛，设计单人</a:t>
            </a:r>
            <a:r>
              <a:rPr lang="en-US" altLang="zh-CN" dirty="0"/>
              <a:t>VR</a:t>
            </a:r>
            <a:r>
              <a:rPr lang="zh-CN" altLang="en-US" dirty="0"/>
              <a:t>足球对战游戏，可实现简单足球对战功能。</a:t>
            </a:r>
            <a:endParaRPr lang="en-US" altLang="zh-CN" dirty="0"/>
          </a:p>
          <a:p>
            <a:r>
              <a:rPr lang="zh-CN" altLang="en-US" dirty="0"/>
              <a:t>任务：</a:t>
            </a:r>
            <a:r>
              <a:rPr lang="zh-CN" altLang="zh-CN" dirty="0"/>
              <a:t>实现运动场景</a:t>
            </a:r>
            <a:r>
              <a:rPr lang="zh-CN" altLang="en-US" dirty="0"/>
              <a:t>（球场等）</a:t>
            </a:r>
            <a:r>
              <a:rPr lang="zh-CN" altLang="zh-CN" dirty="0"/>
              <a:t>的建模、搭建</a:t>
            </a:r>
            <a:r>
              <a:rPr lang="zh-CN" altLang="en-US" dirty="0"/>
              <a:t>；构建游戏的基础单元并通过在场景中进行交互来完成游戏过程；构建游戏对象的基础单元，为游戏对象添加特定功能；定义游戏对象的交互过程等；实现</a:t>
            </a:r>
            <a:r>
              <a:rPr lang="en-US" altLang="zh-CN" dirty="0"/>
              <a:t>VR</a:t>
            </a:r>
            <a:r>
              <a:rPr lang="zh-CN" altLang="en-US" dirty="0"/>
              <a:t>设备下的交互功能。</a:t>
            </a:r>
            <a:endParaRPr lang="en-US" altLang="zh-CN" dirty="0"/>
          </a:p>
          <a:p>
            <a:r>
              <a:rPr lang="zh-CN" altLang="en-US" dirty="0"/>
              <a:t>要求：根据</a:t>
            </a:r>
            <a:r>
              <a:rPr lang="zh-CN" altLang="zh-CN" dirty="0"/>
              <a:t>运动的特点实现其物理仿真的效果</a:t>
            </a:r>
            <a:r>
              <a:rPr lang="zh-CN" altLang="en-US" dirty="0"/>
              <a:t>在游戏中可实现简单的足球射门、传球、守门等功能，可在</a:t>
            </a:r>
            <a:r>
              <a:rPr lang="en-US" altLang="zh-CN" dirty="0"/>
              <a:t>Unity</a:t>
            </a:r>
            <a:r>
              <a:rPr lang="zh-CN" altLang="en-US" dirty="0"/>
              <a:t>中制作，设计友好的</a:t>
            </a:r>
            <a:r>
              <a:rPr lang="en-US" altLang="zh-CN" dirty="0"/>
              <a:t>UI</a:t>
            </a:r>
            <a:r>
              <a:rPr lang="zh-CN" altLang="en-US" dirty="0"/>
              <a:t>界面。</a:t>
            </a:r>
          </a:p>
        </p:txBody>
      </p:sp>
      <p:pic>
        <p:nvPicPr>
          <p:cNvPr id="5" name="图片 4"/>
          <p:cNvPicPr>
            <a:picLocks noChangeAspect="1"/>
          </p:cNvPicPr>
          <p:nvPr/>
        </p:nvPicPr>
        <p:blipFill>
          <a:blip r:embed="rId4"/>
          <a:stretch>
            <a:fillRect/>
          </a:stretch>
        </p:blipFill>
        <p:spPr>
          <a:xfrm>
            <a:off x="6605501" y="1302820"/>
            <a:ext cx="3861272" cy="2183457"/>
          </a:xfrm>
          <a:prstGeom prst="rect">
            <a:avLst/>
          </a:prstGeom>
        </p:spPr>
      </p:pic>
      <p:pic>
        <p:nvPicPr>
          <p:cNvPr id="4" name="足球VR射门">
            <a:hlinkClick r:id="" action="ppaction://media"/>
            <a:extLst>
              <a:ext uri="{FF2B5EF4-FFF2-40B4-BE49-F238E27FC236}">
                <a16:creationId xmlns:a16="http://schemas.microsoft.com/office/drawing/2014/main" id="{723BDE9A-CE49-4043-9585-5BF237B99F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605501" y="3825054"/>
            <a:ext cx="3861272" cy="21719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47D36A30-5435-4E76-9EF2-55BBAE9E46E4}"/>
              </a:ext>
            </a:extLst>
          </p:cNvPr>
          <p:cNvSpPr txBox="1">
            <a:spLocks/>
          </p:cNvSpPr>
          <p:nvPr/>
        </p:nvSpPr>
        <p:spPr bwMode="auto">
          <a:xfrm>
            <a:off x="760800" y="760800"/>
            <a:ext cx="10969200" cy="70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0000" tIns="46800" rIns="90000" bIns="46800" numCol="1" rtlCol="0" anchor="ctr" anchorCtr="0" compatLnSpc="1">
            <a:normAutofit/>
          </a:bodyPr>
          <a:lstStyle>
            <a:lvl1pPr marL="0" marR="0" algn="l" defTabSz="914400" rtl="0" eaLnBrk="1" fontAlgn="auto" latinLnBrk="0" hangingPunct="1">
              <a:lnSpc>
                <a:spcPct val="100000"/>
              </a:lnSpc>
              <a:spcBef>
                <a:spcPct val="0"/>
              </a:spcBef>
              <a:spcAft>
                <a:spcPct val="0"/>
              </a:spcAft>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vl2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2pPr>
            <a:lvl3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3pPr>
            <a:lvl4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4pPr>
            <a:lvl5pPr algn="l" rtl="0" eaLnBrk="0" fontAlgn="base" hangingPunct="0">
              <a:spcBef>
                <a:spcPct val="0"/>
              </a:spcBef>
              <a:spcAft>
                <a:spcPct val="0"/>
              </a:spcAft>
              <a:defRPr sz="3600" b="1">
                <a:solidFill>
                  <a:srgbClr val="262626"/>
                </a:solidFill>
                <a:latin typeface="Arial" panose="020B0604020202090204" pitchFamily="34" charset="0"/>
                <a:ea typeface="微软雅黑" panose="020B0503020204020204" pitchFamily="34" charset="-122"/>
              </a:defRPr>
            </a:lvl5pPr>
            <a:lvl6pPr marL="4572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6pPr>
            <a:lvl7pPr marL="9144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7pPr>
            <a:lvl8pPr marL="13716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8pPr>
            <a:lvl9pPr marL="1828800" algn="l" rtl="0" fontAlgn="base">
              <a:spcBef>
                <a:spcPct val="0"/>
              </a:spcBef>
              <a:spcAft>
                <a:spcPct val="0"/>
              </a:spcAft>
              <a:defRPr sz="3600" b="1">
                <a:solidFill>
                  <a:srgbClr val="262626"/>
                </a:solidFill>
                <a:latin typeface="Arial" panose="020B0604020202090204" pitchFamily="34" charset="0"/>
                <a:ea typeface="微软雅黑" panose="020B0503020204020204" pitchFamily="34" charset="-122"/>
              </a:defRPr>
            </a:lvl9pPr>
          </a:lstStyle>
          <a:p>
            <a:r>
              <a:rPr lang="en-US" altLang="zh-CN" dirty="0"/>
              <a:t>2.VR</a:t>
            </a:r>
            <a:r>
              <a:rPr lang="zh-CN" altLang="en-US" dirty="0"/>
              <a:t>乒乓球游戏</a:t>
            </a:r>
            <a:r>
              <a:rPr lang="zh-CN" altLang="en-US" sz="2800" dirty="0">
                <a:solidFill>
                  <a:srgbClr val="C00000"/>
                </a:solidFill>
              </a:rPr>
              <a:t>（</a:t>
            </a:r>
            <a:r>
              <a:rPr lang="en-US" altLang="zh-CN" sz="2800" dirty="0">
                <a:solidFill>
                  <a:srgbClr val="C00000"/>
                </a:solidFill>
              </a:rPr>
              <a:t>mentor</a:t>
            </a:r>
            <a:r>
              <a:rPr lang="en-US" sz="2800" dirty="0">
                <a:solidFill>
                  <a:srgbClr val="C00000"/>
                </a:solidFill>
              </a:rPr>
              <a:t>：</a:t>
            </a:r>
            <a:r>
              <a:rPr lang="zh-CN" altLang="en-US" sz="2800" dirty="0">
                <a:solidFill>
                  <a:srgbClr val="C00000"/>
                </a:solidFill>
              </a:rPr>
              <a:t>谭旭男）</a:t>
            </a:r>
            <a:endParaRPr lang="zh-CN" altLang="en-US" dirty="0"/>
          </a:p>
        </p:txBody>
      </p:sp>
      <p:sp>
        <p:nvSpPr>
          <p:cNvPr id="5" name="内容占位符 2">
            <a:extLst>
              <a:ext uri="{FF2B5EF4-FFF2-40B4-BE49-F238E27FC236}">
                <a16:creationId xmlns:a16="http://schemas.microsoft.com/office/drawing/2014/main" id="{B44B5FA8-2DA9-4CED-8C0C-5FE706085457}"/>
              </a:ext>
            </a:extLst>
          </p:cNvPr>
          <p:cNvSpPr>
            <a:spLocks noGrp="1"/>
          </p:cNvSpPr>
          <p:nvPr>
            <p:ph idx="1"/>
          </p:nvPr>
        </p:nvSpPr>
        <p:spPr>
          <a:xfrm>
            <a:off x="925037" y="1630812"/>
            <a:ext cx="5487600" cy="4759200"/>
          </a:xfrm>
        </p:spPr>
        <p:txBody>
          <a:bodyPr>
            <a:normAutofit lnSpcReduction="10000"/>
          </a:bodyPr>
          <a:lstStyle/>
          <a:p>
            <a:r>
              <a:rPr lang="zh-CN" altLang="en-US" dirty="0"/>
              <a:t>项目背景：虚拟现实技术是</a:t>
            </a:r>
            <a:r>
              <a:rPr lang="en-US" altLang="zh-CN" dirty="0"/>
              <a:t>20</a:t>
            </a:r>
            <a:r>
              <a:rPr lang="zh-CN" altLang="en-US" dirty="0"/>
              <a:t>世纪发展起来的全新实用技术，</a:t>
            </a:r>
            <a:r>
              <a:rPr lang="en-US" altLang="zh-CN" dirty="0"/>
              <a:t>VR</a:t>
            </a:r>
            <a:r>
              <a:rPr lang="zh-CN" altLang="en-US" dirty="0"/>
              <a:t>游戏的需求也日益旺盛，设计单人</a:t>
            </a:r>
            <a:r>
              <a:rPr lang="en-US" altLang="zh-CN" dirty="0"/>
              <a:t>VR</a:t>
            </a:r>
            <a:r>
              <a:rPr lang="zh-CN" altLang="en-US" dirty="0"/>
              <a:t>乒乓球对战游戏，可实现简单乒乓球对战功能。</a:t>
            </a:r>
            <a:endParaRPr lang="en-US" altLang="zh-CN" dirty="0"/>
          </a:p>
          <a:p>
            <a:pPr>
              <a:lnSpc>
                <a:spcPct val="150000"/>
              </a:lnSpc>
            </a:pPr>
            <a:r>
              <a:rPr lang="zh-CN" altLang="en-US" dirty="0"/>
              <a:t>任务：</a:t>
            </a:r>
            <a:r>
              <a:rPr lang="zh-CN" altLang="zh-CN" dirty="0"/>
              <a:t>实现运动场景</a:t>
            </a:r>
            <a:r>
              <a:rPr lang="zh-CN" altLang="en-US" dirty="0"/>
              <a:t>（乒乓球台等）</a:t>
            </a:r>
            <a:r>
              <a:rPr lang="zh-CN" altLang="zh-CN" dirty="0"/>
              <a:t>的建模、搭建</a:t>
            </a:r>
            <a:r>
              <a:rPr lang="zh-CN" altLang="en-US" dirty="0"/>
              <a:t>；构建游戏的基础单元并通过在场景中进行交互来完成游戏过程；构建游戏对象的基础单元，为游戏对象添加特定功能；定义游戏对象的交互过程等；实现</a:t>
            </a:r>
            <a:r>
              <a:rPr lang="en-US" altLang="zh-CN" dirty="0"/>
              <a:t>VR</a:t>
            </a:r>
            <a:r>
              <a:rPr lang="zh-CN" altLang="en-US" dirty="0"/>
              <a:t>设备下的交互功能。</a:t>
            </a:r>
            <a:endParaRPr lang="en-US" altLang="zh-CN" dirty="0"/>
          </a:p>
          <a:p>
            <a:r>
              <a:rPr lang="zh-CN" altLang="en-US" dirty="0"/>
              <a:t>要求：根据</a:t>
            </a:r>
            <a:r>
              <a:rPr lang="zh-CN" altLang="zh-CN" dirty="0"/>
              <a:t>运动的特点实现其物理仿真的效果</a:t>
            </a:r>
            <a:r>
              <a:rPr lang="zh-CN" altLang="en-US" dirty="0"/>
              <a:t>，在游戏中可实现的乒乓球对战基本功能，设计友好的</a:t>
            </a:r>
            <a:r>
              <a:rPr lang="en-US" altLang="zh-CN" dirty="0"/>
              <a:t>UI</a:t>
            </a:r>
            <a:r>
              <a:rPr lang="zh-CN" altLang="en-US" dirty="0"/>
              <a:t>界面，可在</a:t>
            </a:r>
            <a:r>
              <a:rPr lang="en-US" altLang="zh-CN" dirty="0"/>
              <a:t>Unity</a:t>
            </a:r>
            <a:r>
              <a:rPr lang="zh-CN" altLang="en-US" dirty="0"/>
              <a:t>中制作。</a:t>
            </a:r>
          </a:p>
        </p:txBody>
      </p:sp>
      <p:pic>
        <p:nvPicPr>
          <p:cNvPr id="2" name="乒乓球">
            <a:hlinkClick r:id="" action="ppaction://media"/>
            <a:extLst>
              <a:ext uri="{FF2B5EF4-FFF2-40B4-BE49-F238E27FC236}">
                <a16:creationId xmlns:a16="http://schemas.microsoft.com/office/drawing/2014/main" id="{C74F8277-9727-45E5-BC86-BF84879B3C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625340" y="2355743"/>
            <a:ext cx="4730400" cy="2660850"/>
          </a:xfrm>
          <a:prstGeom prst="rect">
            <a:avLst/>
          </a:prstGeom>
        </p:spPr>
      </p:pic>
    </p:spTree>
    <p:extLst>
      <p:ext uri="{BB962C8B-B14F-4D97-AF65-F5344CB8AC3E}">
        <p14:creationId xmlns:p14="http://schemas.microsoft.com/office/powerpoint/2010/main" val="1270569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DCA0179-72B3-4898-A898-C79796FB9F3B}"/>
              </a:ext>
            </a:extLst>
          </p:cNvPr>
          <p:cNvSpPr>
            <a:spLocks noGrp="1"/>
          </p:cNvSpPr>
          <p:nvPr>
            <p:ph idx="1"/>
          </p:nvPr>
        </p:nvSpPr>
        <p:spPr>
          <a:xfrm>
            <a:off x="1096672" y="1289188"/>
            <a:ext cx="5392905" cy="4759200"/>
          </a:xfrm>
        </p:spPr>
        <p:txBody>
          <a:bodyPr/>
          <a:lstStyle/>
          <a:p>
            <a:r>
              <a:rPr lang="zh-CN" altLang="en-US" dirty="0"/>
              <a:t>项目背景：</a:t>
            </a:r>
            <a:r>
              <a:rPr lang="zh-CN" altLang="en-US" b="0" i="0" dirty="0">
                <a:solidFill>
                  <a:srgbClr val="4D4D4D"/>
                </a:solidFill>
                <a:effectLst/>
                <a:latin typeface="-apple-system"/>
              </a:rPr>
              <a:t>人体骨骼关键点对于描述人体姿态，预测人体行为至关重要。因此人体姿态估计是诸多计算机视觉任务的基础，例如动作分类，异常行为检测，以及自动驾驶等等。</a:t>
            </a:r>
            <a:endParaRPr lang="en-US" altLang="zh-CN" b="0" i="0" dirty="0">
              <a:solidFill>
                <a:srgbClr val="4D4D4D"/>
              </a:solidFill>
              <a:effectLst/>
              <a:latin typeface="-apple-system"/>
            </a:endParaRPr>
          </a:p>
          <a:p>
            <a:r>
              <a:rPr lang="zh-CN" altLang="en-US" dirty="0">
                <a:solidFill>
                  <a:srgbClr val="4D4D4D"/>
                </a:solidFill>
                <a:latin typeface="-apple-system"/>
              </a:rPr>
              <a:t>任务：</a:t>
            </a:r>
            <a:r>
              <a:rPr lang="zh-CN" altLang="en-US" b="0" i="0" dirty="0">
                <a:solidFill>
                  <a:srgbClr val="4D4D4D"/>
                </a:solidFill>
                <a:effectLst/>
                <a:latin typeface="-apple-system"/>
              </a:rPr>
              <a:t>基于深度学习的人体姿态估计算法（自上而下（</a:t>
            </a:r>
            <a:r>
              <a:rPr lang="en-US" altLang="zh-CN" b="0" i="0" dirty="0">
                <a:solidFill>
                  <a:srgbClr val="4D4D4D"/>
                </a:solidFill>
                <a:effectLst/>
                <a:latin typeface="-apple-system"/>
              </a:rPr>
              <a:t>Top-Down</a:t>
            </a:r>
            <a:r>
              <a:rPr lang="zh-CN" altLang="en-US" b="0" i="0" dirty="0">
                <a:solidFill>
                  <a:srgbClr val="4D4D4D"/>
                </a:solidFill>
                <a:effectLst/>
                <a:latin typeface="-apple-system"/>
              </a:rPr>
              <a:t>）和自下而上（</a:t>
            </a:r>
            <a:r>
              <a:rPr lang="en-US" altLang="zh-CN" b="0" i="0" dirty="0">
                <a:solidFill>
                  <a:srgbClr val="4D4D4D"/>
                </a:solidFill>
                <a:effectLst/>
                <a:latin typeface="-apple-system"/>
              </a:rPr>
              <a:t>Bottom-Up</a:t>
            </a:r>
            <a:r>
              <a:rPr lang="zh-CN" altLang="en-US" b="0" i="0" dirty="0">
                <a:solidFill>
                  <a:srgbClr val="4D4D4D"/>
                </a:solidFill>
                <a:effectLst/>
                <a:latin typeface="-apple-system"/>
              </a:rPr>
              <a:t>）的检测方法），基于</a:t>
            </a:r>
            <a:r>
              <a:rPr lang="en-US" altLang="zh-CN" b="0" i="0" dirty="0">
                <a:solidFill>
                  <a:srgbClr val="4D4D4D"/>
                </a:solidFill>
                <a:effectLst/>
                <a:latin typeface="-apple-system"/>
              </a:rPr>
              <a:t>MSCOCO</a:t>
            </a:r>
            <a:r>
              <a:rPr lang="zh-CN" altLang="en-US" b="0" i="0" dirty="0">
                <a:solidFill>
                  <a:srgbClr val="4D4D4D"/>
                </a:solidFill>
                <a:effectLst/>
                <a:latin typeface="-apple-system"/>
              </a:rPr>
              <a:t>等数据集对多人</a:t>
            </a:r>
            <a:r>
              <a:rPr lang="en-US" altLang="zh-CN" b="0" i="0" dirty="0">
                <a:solidFill>
                  <a:srgbClr val="4D4D4D"/>
                </a:solidFill>
                <a:effectLst/>
                <a:latin typeface="-apple-system"/>
              </a:rPr>
              <a:t>2D</a:t>
            </a:r>
            <a:r>
              <a:rPr lang="zh-CN" altLang="en-US" b="0" i="0" dirty="0">
                <a:solidFill>
                  <a:srgbClr val="4D4D4D"/>
                </a:solidFill>
                <a:effectLst/>
                <a:latin typeface="-apple-system"/>
              </a:rPr>
              <a:t>姿态进行估计；输入多人足球比赛视频；输出为包含人体骨骼关键点（</a:t>
            </a:r>
            <a:r>
              <a:rPr lang="en-US" altLang="zh-CN" b="0" i="0" dirty="0">
                <a:solidFill>
                  <a:srgbClr val="4D4D4D"/>
                </a:solidFill>
                <a:effectLst/>
                <a:latin typeface="-apple-system"/>
              </a:rPr>
              <a:t>2D</a:t>
            </a:r>
            <a:r>
              <a:rPr lang="zh-CN" altLang="en-US" b="0" i="0" dirty="0">
                <a:solidFill>
                  <a:srgbClr val="4D4D4D"/>
                </a:solidFill>
                <a:effectLst/>
                <a:latin typeface="-apple-system"/>
              </a:rPr>
              <a:t>人体姿态）的视频，输出参考</a:t>
            </a:r>
            <a:r>
              <a:rPr lang="en-US" altLang="zh-CN" b="0" i="0" dirty="0" err="1">
                <a:solidFill>
                  <a:srgbClr val="4D4D4D"/>
                </a:solidFill>
                <a:effectLst/>
                <a:latin typeface="-apple-system"/>
              </a:rPr>
              <a:t>PoseTrack</a:t>
            </a:r>
            <a:r>
              <a:rPr lang="en-US" altLang="zh-CN" dirty="0">
                <a:solidFill>
                  <a:srgbClr val="4D4D4D"/>
                </a:solidFill>
                <a:latin typeface="-apple-system"/>
              </a:rPr>
              <a:t>[1]</a:t>
            </a:r>
            <a:r>
              <a:rPr lang="zh-CN" altLang="en-US" b="0" i="0" dirty="0">
                <a:solidFill>
                  <a:srgbClr val="4D4D4D"/>
                </a:solidFill>
                <a:effectLst/>
                <a:latin typeface="-apple-system"/>
              </a:rPr>
              <a:t>数据集。</a:t>
            </a:r>
            <a:endParaRPr lang="en-US" altLang="zh-CN" b="0" i="0" dirty="0">
              <a:solidFill>
                <a:srgbClr val="4D4D4D"/>
              </a:solidFill>
              <a:effectLst/>
              <a:latin typeface="-apple-system"/>
            </a:endParaRPr>
          </a:p>
          <a:p>
            <a:r>
              <a:rPr lang="zh-CN" altLang="en-US" dirty="0">
                <a:solidFill>
                  <a:srgbClr val="4D4D4D"/>
                </a:solidFill>
                <a:latin typeface="-apple-system"/>
              </a:rPr>
              <a:t>要求：复现或改进相关算法，进行多人</a:t>
            </a:r>
            <a:r>
              <a:rPr lang="en-US" altLang="zh-CN" dirty="0">
                <a:solidFill>
                  <a:srgbClr val="4D4D4D"/>
                </a:solidFill>
                <a:latin typeface="-apple-system"/>
              </a:rPr>
              <a:t>2D</a:t>
            </a:r>
            <a:r>
              <a:rPr lang="zh-CN" altLang="en-US" dirty="0">
                <a:solidFill>
                  <a:srgbClr val="4D4D4D"/>
                </a:solidFill>
                <a:latin typeface="-apple-system"/>
              </a:rPr>
              <a:t>人体姿态估计，并与已有算法</a:t>
            </a:r>
            <a:r>
              <a:rPr lang="en-US" altLang="zh-CN" dirty="0">
                <a:solidFill>
                  <a:srgbClr val="4D4D4D"/>
                </a:solidFill>
                <a:latin typeface="-apple-system"/>
              </a:rPr>
              <a:t>[2][3]</a:t>
            </a:r>
            <a:r>
              <a:rPr lang="zh-CN" altLang="en-US" dirty="0">
                <a:solidFill>
                  <a:srgbClr val="4D4D4D"/>
                </a:solidFill>
                <a:latin typeface="-apple-system"/>
              </a:rPr>
              <a:t>进行比较。</a:t>
            </a:r>
            <a:endParaRPr lang="zh-CN" altLang="en-US" dirty="0"/>
          </a:p>
        </p:txBody>
      </p:sp>
      <p:pic>
        <p:nvPicPr>
          <p:cNvPr id="7" name="图片 6">
            <a:extLst>
              <a:ext uri="{FF2B5EF4-FFF2-40B4-BE49-F238E27FC236}">
                <a16:creationId xmlns:a16="http://schemas.microsoft.com/office/drawing/2014/main" id="{9C8B4C83-BA8C-43C0-89AC-6BE35917A733}"/>
              </a:ext>
            </a:extLst>
          </p:cNvPr>
          <p:cNvPicPr>
            <a:picLocks noChangeAspect="1"/>
          </p:cNvPicPr>
          <p:nvPr/>
        </p:nvPicPr>
        <p:blipFill>
          <a:blip r:embed="rId2"/>
          <a:stretch>
            <a:fillRect/>
          </a:stretch>
        </p:blipFill>
        <p:spPr>
          <a:xfrm>
            <a:off x="7569333" y="610309"/>
            <a:ext cx="3713825" cy="2131581"/>
          </a:xfrm>
          <a:prstGeom prst="rect">
            <a:avLst/>
          </a:prstGeom>
        </p:spPr>
      </p:pic>
      <p:pic>
        <p:nvPicPr>
          <p:cNvPr id="9" name="图片 8">
            <a:extLst>
              <a:ext uri="{FF2B5EF4-FFF2-40B4-BE49-F238E27FC236}">
                <a16:creationId xmlns:a16="http://schemas.microsoft.com/office/drawing/2014/main" id="{6E1BF718-26BA-48E3-8EB4-6B80C98C7590}"/>
              </a:ext>
            </a:extLst>
          </p:cNvPr>
          <p:cNvPicPr>
            <a:picLocks noChangeAspect="1"/>
          </p:cNvPicPr>
          <p:nvPr/>
        </p:nvPicPr>
        <p:blipFill>
          <a:blip r:embed="rId3"/>
          <a:stretch>
            <a:fillRect/>
          </a:stretch>
        </p:blipFill>
        <p:spPr>
          <a:xfrm>
            <a:off x="7569334" y="3738784"/>
            <a:ext cx="3713824" cy="2096387"/>
          </a:xfrm>
          <a:prstGeom prst="rect">
            <a:avLst/>
          </a:prstGeom>
        </p:spPr>
      </p:pic>
      <p:sp>
        <p:nvSpPr>
          <p:cNvPr id="10" name="文本框 9">
            <a:extLst>
              <a:ext uri="{FF2B5EF4-FFF2-40B4-BE49-F238E27FC236}">
                <a16:creationId xmlns:a16="http://schemas.microsoft.com/office/drawing/2014/main" id="{820D16A1-BBAA-4204-BE54-FF2804BC8092}"/>
              </a:ext>
            </a:extLst>
          </p:cNvPr>
          <p:cNvSpPr txBox="1"/>
          <p:nvPr/>
        </p:nvSpPr>
        <p:spPr>
          <a:xfrm>
            <a:off x="8558074" y="2722719"/>
            <a:ext cx="2601156" cy="369332"/>
          </a:xfrm>
          <a:prstGeom prst="rect">
            <a:avLst/>
          </a:prstGeom>
          <a:noFill/>
        </p:spPr>
        <p:txBody>
          <a:bodyPr wrap="square" rtlCol="0">
            <a:spAutoFit/>
          </a:bodyPr>
          <a:lstStyle/>
          <a:p>
            <a:r>
              <a:rPr lang="en-US" altLang="zh-CN" dirty="0"/>
              <a:t>broadcast video</a:t>
            </a:r>
            <a:endParaRPr lang="zh-CN" altLang="en-US" dirty="0"/>
          </a:p>
        </p:txBody>
      </p:sp>
      <p:sp>
        <p:nvSpPr>
          <p:cNvPr id="11" name="文本框 10">
            <a:extLst>
              <a:ext uri="{FF2B5EF4-FFF2-40B4-BE49-F238E27FC236}">
                <a16:creationId xmlns:a16="http://schemas.microsoft.com/office/drawing/2014/main" id="{9FAA3D44-4631-4403-9855-5856342152B9}"/>
              </a:ext>
            </a:extLst>
          </p:cNvPr>
          <p:cNvSpPr txBox="1"/>
          <p:nvPr/>
        </p:nvSpPr>
        <p:spPr>
          <a:xfrm>
            <a:off x="8203800" y="5857396"/>
            <a:ext cx="2601156" cy="369332"/>
          </a:xfrm>
          <a:prstGeom prst="rect">
            <a:avLst/>
          </a:prstGeom>
          <a:noFill/>
        </p:spPr>
        <p:txBody>
          <a:bodyPr wrap="square" rtlCol="0">
            <a:spAutoFit/>
          </a:bodyPr>
          <a:lstStyle/>
          <a:p>
            <a:r>
              <a:rPr lang="en-US" altLang="zh-CN" dirty="0"/>
              <a:t>Body pose estimation</a:t>
            </a:r>
            <a:endParaRPr lang="zh-CN" altLang="en-US" dirty="0"/>
          </a:p>
        </p:txBody>
      </p:sp>
      <p:sp>
        <p:nvSpPr>
          <p:cNvPr id="12" name="箭头: 右 11">
            <a:extLst>
              <a:ext uri="{FF2B5EF4-FFF2-40B4-BE49-F238E27FC236}">
                <a16:creationId xmlns:a16="http://schemas.microsoft.com/office/drawing/2014/main" id="{7565FAB9-408B-43CE-A7FB-91DB9E37E1B5}"/>
              </a:ext>
            </a:extLst>
          </p:cNvPr>
          <p:cNvSpPr/>
          <p:nvPr/>
        </p:nvSpPr>
        <p:spPr>
          <a:xfrm rot="5400000">
            <a:off x="9146598" y="3198815"/>
            <a:ext cx="55929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9F82F2BD-3F32-49B1-91C0-A68FD82A58BD}"/>
              </a:ext>
            </a:extLst>
          </p:cNvPr>
          <p:cNvSpPr txBox="1"/>
          <p:nvPr/>
        </p:nvSpPr>
        <p:spPr>
          <a:xfrm>
            <a:off x="595872" y="6158738"/>
            <a:ext cx="12040012" cy="646331"/>
          </a:xfrm>
          <a:prstGeom prst="rect">
            <a:avLst/>
          </a:prstGeom>
          <a:noFill/>
        </p:spPr>
        <p:txBody>
          <a:bodyPr wrap="square">
            <a:spAutoFit/>
          </a:bodyPr>
          <a:lstStyle/>
          <a:p>
            <a:r>
              <a:rPr lang="en-US" altLang="zh-CN" sz="1200" dirty="0"/>
              <a:t>[1]M. </a:t>
            </a:r>
            <a:r>
              <a:rPr lang="en-US" altLang="zh-CN" sz="1200" dirty="0" err="1"/>
              <a:t>Andriluka</a:t>
            </a:r>
            <a:r>
              <a:rPr lang="en-US" altLang="zh-CN" sz="1200" dirty="0"/>
              <a:t>, U. Iqbal, E. </a:t>
            </a:r>
            <a:r>
              <a:rPr lang="en-US" altLang="zh-CN" sz="1200" dirty="0" err="1"/>
              <a:t>Insafutdinov</a:t>
            </a:r>
            <a:r>
              <a:rPr lang="en-US" altLang="zh-CN" sz="1200" dirty="0"/>
              <a:t>, L. </a:t>
            </a:r>
            <a:r>
              <a:rPr lang="en-US" altLang="zh-CN" sz="1200" dirty="0" err="1"/>
              <a:t>Pishchulin</a:t>
            </a:r>
            <a:r>
              <a:rPr lang="en-US" altLang="zh-CN" sz="1200" dirty="0"/>
              <a:t>, A. Milan, J. Gall, and B. Schiele, “</a:t>
            </a:r>
            <a:r>
              <a:rPr lang="en-US" altLang="zh-CN" sz="1200" dirty="0" err="1"/>
              <a:t>Posetrack</a:t>
            </a:r>
            <a:r>
              <a:rPr lang="en-US" altLang="zh-CN" sz="1200" dirty="0"/>
              <a:t>: A benchmark for human pose estimation and tracking,” in CVPR, 2018.</a:t>
            </a:r>
          </a:p>
          <a:p>
            <a:r>
              <a:rPr lang="zh-CN" altLang="en-US" sz="1200" dirty="0"/>
              <a:t>[</a:t>
            </a:r>
            <a:r>
              <a:rPr lang="en-US" altLang="zh-CN" sz="1200" dirty="0"/>
              <a:t>2</a:t>
            </a:r>
            <a:r>
              <a:rPr lang="zh-CN" altLang="en-US" sz="1200" dirty="0"/>
              <a:t>] Toshev A ,  Szegedy C . DeepPose: Human Pose Estimation via Deep Neural Networks[J]. IEEE, 2013.</a:t>
            </a:r>
            <a:endParaRPr lang="en-US" altLang="zh-CN" sz="1200" dirty="0"/>
          </a:p>
          <a:p>
            <a:r>
              <a:rPr lang="en-US" altLang="zh-CN" sz="1200" dirty="0"/>
              <a:t>[3] Luo Z ,  Wang Z ,  Y  Huang, et al. Rethinking the Heatmap Regression for Bottom-up Human Pose Estimation[J].  2020.</a:t>
            </a:r>
          </a:p>
        </p:txBody>
      </p:sp>
      <p:sp>
        <p:nvSpPr>
          <p:cNvPr id="2" name="标题 1">
            <a:extLst>
              <a:ext uri="{FF2B5EF4-FFF2-40B4-BE49-F238E27FC236}">
                <a16:creationId xmlns:a16="http://schemas.microsoft.com/office/drawing/2014/main" id="{5DC4F211-6204-4D1D-B749-9AD3D137BB14}"/>
              </a:ext>
            </a:extLst>
          </p:cNvPr>
          <p:cNvSpPr>
            <a:spLocks noGrp="1"/>
          </p:cNvSpPr>
          <p:nvPr>
            <p:ph type="title"/>
          </p:nvPr>
        </p:nvSpPr>
        <p:spPr>
          <a:xfrm>
            <a:off x="516705" y="453810"/>
            <a:ext cx="10969200" cy="705600"/>
          </a:xfrm>
        </p:spPr>
        <p:txBody>
          <a:bodyPr/>
          <a:lstStyle/>
          <a:p>
            <a:r>
              <a:rPr lang="en-US" altLang="zh-CN" dirty="0"/>
              <a:t>3.2D</a:t>
            </a:r>
            <a:r>
              <a:rPr lang="zh-CN" altLang="en-US" dirty="0"/>
              <a:t>人体姿态估计</a:t>
            </a:r>
            <a:r>
              <a:rPr lang="en-US" altLang="zh-CN" sz="2800" dirty="0">
                <a:solidFill>
                  <a:srgbClr val="FF0000"/>
                </a:solidFill>
              </a:rPr>
              <a:t>(Mentor:</a:t>
            </a:r>
            <a:r>
              <a:rPr lang="zh-CN" altLang="en-US" sz="2800" dirty="0">
                <a:solidFill>
                  <a:srgbClr val="FF0000"/>
                </a:solidFill>
              </a:rPr>
              <a:t>所向</a:t>
            </a:r>
            <a:r>
              <a:rPr lang="en-US" altLang="zh-CN" sz="2800" dirty="0">
                <a:solidFill>
                  <a:srgbClr val="FF0000"/>
                </a:solidFill>
              </a:rPr>
              <a:t>)</a:t>
            </a:r>
            <a:endParaRPr lang="zh-CN" altLang="en-US" dirty="0">
              <a:solidFill>
                <a:srgbClr val="FF0000"/>
              </a:solidFill>
            </a:endParaRPr>
          </a:p>
        </p:txBody>
      </p:sp>
    </p:spTree>
    <p:extLst>
      <p:ext uri="{BB962C8B-B14F-4D97-AF65-F5344CB8AC3E}">
        <p14:creationId xmlns:p14="http://schemas.microsoft.com/office/powerpoint/2010/main" val="3292283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8400" y="740597"/>
            <a:ext cx="10969200" cy="705600"/>
          </a:xfrm>
        </p:spPr>
        <p:txBody>
          <a:bodyPr>
            <a:normAutofit fontScale="90000"/>
          </a:bodyPr>
          <a:lstStyle/>
          <a:p>
            <a:r>
              <a:rPr lang="en-US" altLang="zh-CN" dirty="0"/>
              <a:t>4.</a:t>
            </a:r>
            <a:r>
              <a:rPr lang="zh-CN" altLang="en-US" dirty="0"/>
              <a:t>基于深度学习的实时全局光照渲染</a:t>
            </a:r>
            <a:r>
              <a:rPr lang="zh-CN" altLang="en-US" sz="2700" dirty="0">
                <a:solidFill>
                  <a:srgbClr val="C00000"/>
                </a:solidFill>
              </a:rPr>
              <a:t>（</a:t>
            </a:r>
            <a:r>
              <a:rPr lang="en-US" altLang="zh-CN" sz="2700" dirty="0">
                <a:solidFill>
                  <a:srgbClr val="C00000"/>
                </a:solidFill>
              </a:rPr>
              <a:t>mentor</a:t>
            </a:r>
            <a:r>
              <a:rPr lang="zh-CN" altLang="en-US" sz="2700" dirty="0">
                <a:solidFill>
                  <a:srgbClr val="C00000"/>
                </a:solidFill>
              </a:rPr>
              <a:t>：易冉）</a:t>
            </a:r>
            <a:endParaRPr lang="zh-CN" altLang="en-US" dirty="0">
              <a:solidFill>
                <a:srgbClr val="C00000"/>
              </a:solidFill>
            </a:endParaRPr>
          </a:p>
        </p:txBody>
      </p:sp>
      <p:sp>
        <p:nvSpPr>
          <p:cNvPr id="3" name="内容占位符 2"/>
          <p:cNvSpPr>
            <a:spLocks noGrp="1"/>
          </p:cNvSpPr>
          <p:nvPr>
            <p:ph idx="1"/>
          </p:nvPr>
        </p:nvSpPr>
        <p:spPr>
          <a:xfrm>
            <a:off x="521434" y="1541341"/>
            <a:ext cx="5492504" cy="4188573"/>
          </a:xfrm>
        </p:spPr>
        <p:txBody>
          <a:bodyPr>
            <a:normAutofit fontScale="92500" lnSpcReduction="10000"/>
          </a:bodyPr>
          <a:lstStyle/>
          <a:p>
            <a:r>
              <a:rPr lang="zh-CN" altLang="en-US" dirty="0">
                <a:solidFill>
                  <a:schemeClr val="tx1"/>
                </a:solidFill>
              </a:rPr>
              <a:t>项目简介：全局光照提供除了直接光照以外的间接光照效果，对于照片级真实感的渲染至关重要，但使用离线渲染技术生成全局光照非常耗时。随着</a:t>
            </a:r>
            <a:r>
              <a:rPr lang="en-US" altLang="zh-CN" dirty="0">
                <a:solidFill>
                  <a:schemeClr val="tx1"/>
                </a:solidFill>
              </a:rPr>
              <a:t>GPU</a:t>
            </a:r>
            <a:r>
              <a:rPr lang="zh-CN" altLang="en-US" dirty="0">
                <a:solidFill>
                  <a:schemeClr val="tx1"/>
                </a:solidFill>
              </a:rPr>
              <a:t>的快速发展，实时的全局光照逐渐成为可能。本项目拟借助深度神经网络，从局部光照</a:t>
            </a:r>
            <a:r>
              <a:rPr lang="en-US" altLang="zh-CN" dirty="0">
                <a:solidFill>
                  <a:schemeClr val="tx1"/>
                </a:solidFill>
              </a:rPr>
              <a:t>(</a:t>
            </a:r>
            <a:r>
              <a:rPr lang="zh-CN" altLang="en-US" dirty="0">
                <a:solidFill>
                  <a:schemeClr val="tx1"/>
                </a:solidFill>
              </a:rPr>
              <a:t>直接光照</a:t>
            </a:r>
            <a:r>
              <a:rPr lang="en-US" altLang="zh-CN" dirty="0">
                <a:solidFill>
                  <a:schemeClr val="tx1"/>
                </a:solidFill>
              </a:rPr>
              <a:t>)</a:t>
            </a:r>
            <a:r>
              <a:rPr lang="zh-CN" altLang="en-US" dirty="0">
                <a:solidFill>
                  <a:schemeClr val="tx1"/>
                </a:solidFill>
              </a:rPr>
              <a:t>及</a:t>
            </a:r>
            <a:r>
              <a:rPr lang="en-US" altLang="zh-CN" dirty="0">
                <a:solidFill>
                  <a:schemeClr val="tx1"/>
                </a:solidFill>
              </a:rPr>
              <a:t>G-buffer(</a:t>
            </a:r>
            <a:r>
              <a:rPr lang="zh-CN" altLang="en-US" dirty="0">
                <a:solidFill>
                  <a:schemeClr val="tx1"/>
                </a:solidFill>
              </a:rPr>
              <a:t>如法向图，</a:t>
            </a:r>
            <a:r>
              <a:rPr lang="en-US" altLang="zh-CN" dirty="0">
                <a:solidFill>
                  <a:schemeClr val="tx1"/>
                </a:solidFill>
              </a:rPr>
              <a:t>3D</a:t>
            </a:r>
            <a:r>
              <a:rPr lang="zh-CN" altLang="en-US" dirty="0">
                <a:solidFill>
                  <a:schemeClr val="tx1"/>
                </a:solidFill>
              </a:rPr>
              <a:t>位置图等</a:t>
            </a:r>
            <a:r>
              <a:rPr lang="en-US" altLang="zh-CN" dirty="0">
                <a:solidFill>
                  <a:schemeClr val="tx1"/>
                </a:solidFill>
              </a:rPr>
              <a:t>)</a:t>
            </a:r>
            <a:r>
              <a:rPr lang="zh-CN" altLang="en-US" dirty="0">
                <a:solidFill>
                  <a:schemeClr val="tx1"/>
                </a:solidFill>
              </a:rPr>
              <a:t>，通过深度神经网络预测全局光照。</a:t>
            </a:r>
            <a:endParaRPr lang="en-US" altLang="zh-CN" dirty="0">
              <a:solidFill>
                <a:schemeClr val="tx1"/>
              </a:solidFill>
            </a:endParaRPr>
          </a:p>
          <a:p>
            <a:r>
              <a:rPr lang="zh-CN" altLang="en-US" dirty="0">
                <a:solidFill>
                  <a:schemeClr val="tx1"/>
                </a:solidFill>
              </a:rPr>
              <a:t>任务：参考相关论文</a:t>
            </a:r>
            <a:r>
              <a:rPr lang="en-US" altLang="zh-CN" dirty="0">
                <a:solidFill>
                  <a:schemeClr val="tx1"/>
                </a:solidFill>
              </a:rPr>
              <a:t>([1][2])</a:t>
            </a:r>
            <a:r>
              <a:rPr lang="zh-CN" altLang="en-US" dirty="0">
                <a:solidFill>
                  <a:schemeClr val="tx1"/>
                </a:solidFill>
              </a:rPr>
              <a:t>，借助深度网络从局部光照模型的输出合成全局光照渲染结果。</a:t>
            </a:r>
            <a:endParaRPr lang="en-US" altLang="zh-CN" dirty="0">
              <a:solidFill>
                <a:schemeClr val="tx1"/>
              </a:solidFill>
            </a:endParaRPr>
          </a:p>
          <a:p>
            <a:r>
              <a:rPr lang="zh-CN" altLang="en-US" dirty="0">
                <a:solidFill>
                  <a:schemeClr val="tx1"/>
                </a:solidFill>
              </a:rPr>
              <a:t>要求：复现或设计相关算法，并与实时全局光照方法</a:t>
            </a:r>
            <a:r>
              <a:rPr lang="en-US" altLang="zh-CN" dirty="0">
                <a:solidFill>
                  <a:schemeClr val="tx1"/>
                </a:solidFill>
              </a:rPr>
              <a:t>VXGI</a:t>
            </a:r>
            <a:r>
              <a:rPr lang="zh-CN" altLang="en-US" dirty="0">
                <a:solidFill>
                  <a:schemeClr val="tx1"/>
                </a:solidFill>
              </a:rPr>
              <a:t>、离线全局光照方法路径追踪进行运行效率与渲染画质的比较。</a:t>
            </a:r>
          </a:p>
        </p:txBody>
      </p:sp>
      <p:sp>
        <p:nvSpPr>
          <p:cNvPr id="21" name="文本框 20"/>
          <p:cNvSpPr txBox="1"/>
          <p:nvPr/>
        </p:nvSpPr>
        <p:spPr>
          <a:xfrm>
            <a:off x="608400" y="5658264"/>
            <a:ext cx="11348720" cy="954107"/>
          </a:xfrm>
          <a:prstGeom prst="rect">
            <a:avLst/>
          </a:prstGeom>
          <a:noFill/>
        </p:spPr>
        <p:txBody>
          <a:bodyPr wrap="square" rtlCol="0">
            <a:spAutoFit/>
          </a:bodyPr>
          <a:lstStyle/>
          <a:p>
            <a:r>
              <a:rPr lang="zh-CN" altLang="en-US" sz="1400" dirty="0"/>
              <a:t>参考文献：</a:t>
            </a:r>
            <a:endParaRPr lang="en-US" altLang="zh-CN" sz="1400" dirty="0"/>
          </a:p>
          <a:p>
            <a:r>
              <a:rPr lang="en-US" altLang="zh-CN" sz="1400" dirty="0"/>
              <a:t>[1]</a:t>
            </a:r>
            <a:r>
              <a:rPr lang="zh-CN" altLang="en-US" sz="1400" dirty="0"/>
              <a:t> </a:t>
            </a:r>
            <a:r>
              <a:rPr lang="en-US" altLang="zh-CN" sz="1400" dirty="0"/>
              <a:t>H. Xin, S. Zheng, K. Xu and L. -Q. Yan, "Lightweight Bilateral Convolutional Neural Networks for Interactive Single-bounce Diffuse Indirect Illumination," in </a:t>
            </a:r>
            <a:r>
              <a:rPr lang="en-US" altLang="zh-CN" sz="1400" i="1" dirty="0"/>
              <a:t>IEEE Transactions on Visualization and Computer Graphics</a:t>
            </a:r>
            <a:r>
              <a:rPr lang="en-US" altLang="zh-CN" sz="1400" dirty="0"/>
              <a:t>, </a:t>
            </a:r>
            <a:r>
              <a:rPr lang="en-US" altLang="zh-CN" sz="1400" dirty="0" err="1"/>
              <a:t>doi</a:t>
            </a:r>
            <a:r>
              <a:rPr lang="en-US" altLang="zh-CN" sz="1400" dirty="0"/>
              <a:t>: 10.1109/TVCG.2020.3023129.</a:t>
            </a:r>
          </a:p>
          <a:p>
            <a:r>
              <a:rPr lang="en-US" altLang="zh-CN" sz="1400" dirty="0"/>
              <a:t>[2]</a:t>
            </a:r>
            <a:r>
              <a:rPr lang="zh-CN" altLang="en-US" sz="1400" dirty="0"/>
              <a:t> </a:t>
            </a:r>
            <a:r>
              <a:rPr lang="en-US" altLang="zh-CN" sz="1400" dirty="0"/>
              <a:t>M. M. Thomas,</a:t>
            </a:r>
            <a:r>
              <a:rPr lang="zh-CN" altLang="en-US" sz="1400" dirty="0"/>
              <a:t> </a:t>
            </a:r>
            <a:r>
              <a:rPr lang="en-US" altLang="zh-CN" sz="1400" dirty="0"/>
              <a:t>A. G. Forbes.</a:t>
            </a:r>
            <a:r>
              <a:rPr lang="zh-CN" altLang="en-US" sz="1400" dirty="0"/>
              <a:t> </a:t>
            </a:r>
            <a:r>
              <a:rPr lang="en-US" altLang="zh-CN" sz="1400" dirty="0"/>
              <a:t>”Deep Illumination: Approximating Dynamic Global Illumination</a:t>
            </a:r>
            <a:r>
              <a:rPr lang="zh-CN" altLang="en-US" sz="1400" dirty="0"/>
              <a:t> </a:t>
            </a:r>
            <a:r>
              <a:rPr lang="en-US" altLang="zh-CN" sz="1400" dirty="0"/>
              <a:t>with Generative Adversarial Networks”.</a:t>
            </a:r>
            <a:r>
              <a:rPr lang="zh-CN" altLang="en-US" sz="1400" dirty="0"/>
              <a:t> </a:t>
            </a:r>
            <a:r>
              <a:rPr lang="en-US" altLang="zh-CN" sz="1400" dirty="0" err="1"/>
              <a:t>Arxiv</a:t>
            </a:r>
            <a:r>
              <a:rPr lang="en-US" altLang="zh-CN" sz="1400" dirty="0"/>
              <a:t>.</a:t>
            </a:r>
            <a:endParaRPr lang="zh-CN" altLang="en-US" sz="1400" dirty="0"/>
          </a:p>
        </p:txBody>
      </p:sp>
      <p:pic>
        <p:nvPicPr>
          <p:cNvPr id="4" name="图片 3"/>
          <p:cNvPicPr>
            <a:picLocks noChangeAspect="1"/>
          </p:cNvPicPr>
          <p:nvPr/>
        </p:nvPicPr>
        <p:blipFill>
          <a:blip r:embed="rId2"/>
          <a:stretch>
            <a:fillRect/>
          </a:stretch>
        </p:blipFill>
        <p:spPr>
          <a:xfrm>
            <a:off x="5943194" y="1346732"/>
            <a:ext cx="6096000" cy="2082268"/>
          </a:xfrm>
          <a:prstGeom prst="rect">
            <a:avLst/>
          </a:prstGeom>
        </p:spPr>
      </p:pic>
      <p:pic>
        <p:nvPicPr>
          <p:cNvPr id="6" name="图片 5"/>
          <p:cNvPicPr>
            <a:picLocks noChangeAspect="1"/>
          </p:cNvPicPr>
          <p:nvPr/>
        </p:nvPicPr>
        <p:blipFill>
          <a:blip r:embed="rId3"/>
          <a:stretch>
            <a:fillRect/>
          </a:stretch>
        </p:blipFill>
        <p:spPr>
          <a:xfrm>
            <a:off x="6135160" y="3429000"/>
            <a:ext cx="5688623" cy="234501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8400" y="740597"/>
            <a:ext cx="10969200" cy="705600"/>
          </a:xfrm>
        </p:spPr>
        <p:txBody>
          <a:bodyPr/>
          <a:lstStyle/>
          <a:p>
            <a:r>
              <a:rPr lang="en-US" altLang="zh-CN" dirty="0"/>
              <a:t>5.</a:t>
            </a:r>
            <a:r>
              <a:rPr lang="zh-CN" altLang="en-US" dirty="0"/>
              <a:t>实时超采样</a:t>
            </a:r>
            <a:r>
              <a:rPr lang="zh-CN" altLang="en-US" sz="2400" dirty="0">
                <a:solidFill>
                  <a:srgbClr val="C00000"/>
                </a:solidFill>
              </a:rPr>
              <a:t>（</a:t>
            </a:r>
            <a:r>
              <a:rPr lang="en-US" altLang="zh-CN" sz="2400" dirty="0">
                <a:solidFill>
                  <a:srgbClr val="C00000"/>
                </a:solidFill>
              </a:rPr>
              <a:t>mentor</a:t>
            </a:r>
            <a:r>
              <a:rPr lang="zh-CN" altLang="en-US" sz="2400" dirty="0">
                <a:solidFill>
                  <a:srgbClr val="C00000"/>
                </a:solidFill>
              </a:rPr>
              <a:t>：易冉）</a:t>
            </a:r>
          </a:p>
        </p:txBody>
      </p:sp>
      <p:sp>
        <p:nvSpPr>
          <p:cNvPr id="3" name="内容占位符 2"/>
          <p:cNvSpPr>
            <a:spLocks noGrp="1"/>
          </p:cNvSpPr>
          <p:nvPr>
            <p:ph idx="1"/>
          </p:nvPr>
        </p:nvSpPr>
        <p:spPr>
          <a:xfrm>
            <a:off x="392481" y="1541341"/>
            <a:ext cx="7661274" cy="4188573"/>
          </a:xfrm>
        </p:spPr>
        <p:txBody>
          <a:bodyPr>
            <a:normAutofit lnSpcReduction="10000"/>
          </a:bodyPr>
          <a:lstStyle/>
          <a:p>
            <a:r>
              <a:rPr lang="zh-CN" altLang="en-US" dirty="0">
                <a:solidFill>
                  <a:schemeClr val="tx1"/>
                </a:solidFill>
              </a:rPr>
              <a:t>项目背景：超采样</a:t>
            </a:r>
            <a:r>
              <a:rPr lang="en-US" altLang="zh-CN" dirty="0">
                <a:solidFill>
                  <a:schemeClr val="tx1"/>
                </a:solidFill>
              </a:rPr>
              <a:t>(</a:t>
            </a:r>
            <a:r>
              <a:rPr lang="en-US" altLang="zh-CN" dirty="0" err="1">
                <a:solidFill>
                  <a:schemeClr val="tx1"/>
                </a:solidFill>
              </a:rPr>
              <a:t>Supersampling</a:t>
            </a:r>
            <a:r>
              <a:rPr lang="en-US" altLang="zh-CN" dirty="0">
                <a:solidFill>
                  <a:schemeClr val="tx1"/>
                </a:solidFill>
              </a:rPr>
              <a:t>)</a:t>
            </a:r>
            <a:r>
              <a:rPr lang="zh-CN" altLang="en-US" dirty="0">
                <a:solidFill>
                  <a:schemeClr val="tx1"/>
                </a:solidFill>
              </a:rPr>
              <a:t>指从低分辨率的渲染图像生成高分辨率渲染图像的过程。近年来基于</a:t>
            </a:r>
            <a:r>
              <a:rPr lang="en-US" altLang="zh-CN" dirty="0">
                <a:solidFill>
                  <a:schemeClr val="tx1"/>
                </a:solidFill>
              </a:rPr>
              <a:t>AI</a:t>
            </a:r>
            <a:r>
              <a:rPr lang="zh-CN" altLang="en-US" dirty="0">
                <a:solidFill>
                  <a:schemeClr val="tx1"/>
                </a:solidFill>
              </a:rPr>
              <a:t>的超采样算法研究是图形学中的一个热门课题，如英伟达的</a:t>
            </a:r>
            <a:r>
              <a:rPr lang="en-US" altLang="zh-CN" dirty="0">
                <a:solidFill>
                  <a:schemeClr val="tx1"/>
                </a:solidFill>
              </a:rPr>
              <a:t>DLSS</a:t>
            </a:r>
            <a:r>
              <a:rPr lang="zh-CN" altLang="en-US" dirty="0">
                <a:solidFill>
                  <a:schemeClr val="tx1"/>
                </a:solidFill>
              </a:rPr>
              <a:t>技术</a:t>
            </a:r>
            <a:r>
              <a:rPr lang="en-US" altLang="zh-CN" dirty="0">
                <a:solidFill>
                  <a:schemeClr val="tx1"/>
                </a:solidFill>
              </a:rPr>
              <a:t>[1]</a:t>
            </a:r>
            <a:r>
              <a:rPr lang="zh-CN" altLang="en-US" dirty="0">
                <a:solidFill>
                  <a:schemeClr val="tx1"/>
                </a:solidFill>
              </a:rPr>
              <a:t>已应用于很多热门游戏中，但需要依赖</a:t>
            </a:r>
            <a:r>
              <a:rPr lang="en-US" altLang="zh-CN" dirty="0">
                <a:solidFill>
                  <a:schemeClr val="tx1"/>
                </a:solidFill>
              </a:rPr>
              <a:t>NVIDIA</a:t>
            </a:r>
            <a:r>
              <a:rPr lang="zh-CN" altLang="en-US" dirty="0">
                <a:solidFill>
                  <a:schemeClr val="tx1"/>
                </a:solidFill>
              </a:rPr>
              <a:t>显卡且相关算法未公开。</a:t>
            </a:r>
            <a:r>
              <a:rPr lang="en-US" altLang="zh-CN" dirty="0">
                <a:solidFill>
                  <a:schemeClr val="tx1"/>
                </a:solidFill>
              </a:rPr>
              <a:t>AMD</a:t>
            </a:r>
            <a:r>
              <a:rPr lang="zh-CN" altLang="en-US" dirty="0">
                <a:solidFill>
                  <a:schemeClr val="tx1"/>
                </a:solidFill>
              </a:rPr>
              <a:t>的</a:t>
            </a:r>
            <a:r>
              <a:rPr lang="en-US" altLang="zh-CN" dirty="0">
                <a:solidFill>
                  <a:schemeClr val="tx1"/>
                </a:solidFill>
              </a:rPr>
              <a:t>FSR[2]</a:t>
            </a:r>
            <a:r>
              <a:rPr lang="zh-CN" altLang="en-US" dirty="0">
                <a:solidFill>
                  <a:schemeClr val="tx1"/>
                </a:solidFill>
              </a:rPr>
              <a:t>是开源工具包</a:t>
            </a:r>
            <a:r>
              <a:rPr lang="en-US" altLang="zh-CN" dirty="0" err="1">
                <a:solidFill>
                  <a:schemeClr val="tx1"/>
                </a:solidFill>
              </a:rPr>
              <a:t>FidelityFX</a:t>
            </a:r>
            <a:r>
              <a:rPr lang="zh-CN" altLang="en-US" dirty="0">
                <a:solidFill>
                  <a:schemeClr val="tx1"/>
                </a:solidFill>
              </a:rPr>
              <a:t>中的超采样模块，功能上类似</a:t>
            </a:r>
            <a:r>
              <a:rPr lang="en-US" altLang="zh-CN" dirty="0">
                <a:solidFill>
                  <a:schemeClr val="tx1"/>
                </a:solidFill>
              </a:rPr>
              <a:t>DLSS</a:t>
            </a:r>
            <a:r>
              <a:rPr lang="zh-CN" altLang="en-US" dirty="0">
                <a:solidFill>
                  <a:schemeClr val="tx1"/>
                </a:solidFill>
              </a:rPr>
              <a:t>，但效果不如</a:t>
            </a:r>
            <a:r>
              <a:rPr lang="en-US" altLang="zh-CN" dirty="0">
                <a:solidFill>
                  <a:schemeClr val="tx1"/>
                </a:solidFill>
              </a:rPr>
              <a:t>DLSS</a:t>
            </a:r>
            <a:r>
              <a:rPr lang="zh-CN" altLang="en-US" dirty="0">
                <a:solidFill>
                  <a:schemeClr val="tx1"/>
                </a:solidFill>
              </a:rPr>
              <a:t>。此外，</a:t>
            </a:r>
            <a:r>
              <a:rPr lang="en-US" altLang="zh-CN" dirty="0">
                <a:solidFill>
                  <a:schemeClr val="tx1"/>
                </a:solidFill>
              </a:rPr>
              <a:t>Facebook</a:t>
            </a:r>
            <a:r>
              <a:rPr lang="zh-CN" altLang="en-US" dirty="0">
                <a:solidFill>
                  <a:schemeClr val="tx1"/>
                </a:solidFill>
              </a:rPr>
              <a:t>在图形学顶会</a:t>
            </a:r>
            <a:r>
              <a:rPr lang="en-US" altLang="zh-CN" dirty="0">
                <a:solidFill>
                  <a:schemeClr val="tx1"/>
                </a:solidFill>
              </a:rPr>
              <a:t>SIGGRAPH</a:t>
            </a:r>
            <a:r>
              <a:rPr lang="zh-CN" altLang="en-US" dirty="0">
                <a:solidFill>
                  <a:schemeClr val="tx1"/>
                </a:solidFill>
              </a:rPr>
              <a:t> </a:t>
            </a:r>
            <a:r>
              <a:rPr lang="en-US" altLang="zh-CN" dirty="0">
                <a:solidFill>
                  <a:schemeClr val="tx1"/>
                </a:solidFill>
              </a:rPr>
              <a:t>2020</a:t>
            </a:r>
            <a:r>
              <a:rPr lang="zh-CN" altLang="en-US" dirty="0">
                <a:solidFill>
                  <a:schemeClr val="tx1"/>
                </a:solidFill>
              </a:rPr>
              <a:t>上发表面向实时渲染的神经超采样算法</a:t>
            </a:r>
            <a:r>
              <a:rPr lang="en-US" altLang="zh-CN" dirty="0">
                <a:solidFill>
                  <a:schemeClr val="tx1"/>
                </a:solidFill>
              </a:rPr>
              <a:t>[3]</a:t>
            </a:r>
            <a:r>
              <a:rPr lang="zh-CN" altLang="en-US" dirty="0">
                <a:solidFill>
                  <a:schemeClr val="tx1"/>
                </a:solidFill>
              </a:rPr>
              <a:t>。</a:t>
            </a:r>
            <a:endParaRPr lang="en-US" altLang="zh-CN" dirty="0">
              <a:solidFill>
                <a:schemeClr val="tx1"/>
              </a:solidFill>
            </a:endParaRPr>
          </a:p>
          <a:p>
            <a:r>
              <a:rPr lang="zh-CN" altLang="en-US" dirty="0">
                <a:solidFill>
                  <a:schemeClr val="tx1"/>
                </a:solidFill>
              </a:rPr>
              <a:t>任务：参考相关论文</a:t>
            </a:r>
            <a:r>
              <a:rPr lang="en-US" altLang="zh-CN" dirty="0">
                <a:solidFill>
                  <a:schemeClr val="tx1"/>
                </a:solidFill>
              </a:rPr>
              <a:t>[3]</a:t>
            </a:r>
            <a:r>
              <a:rPr lang="zh-CN" altLang="en-US" dirty="0">
                <a:solidFill>
                  <a:schemeClr val="tx1"/>
                </a:solidFill>
              </a:rPr>
              <a:t>，借助深度网络从低分辨率的渲染图像生成高分辨率渲染图像，解决抗锯齿和插值问题。</a:t>
            </a:r>
            <a:endParaRPr lang="en-US" altLang="zh-CN" dirty="0">
              <a:solidFill>
                <a:schemeClr val="tx1"/>
              </a:solidFill>
            </a:endParaRPr>
          </a:p>
          <a:p>
            <a:r>
              <a:rPr lang="zh-CN" altLang="en-US" dirty="0">
                <a:solidFill>
                  <a:schemeClr val="tx1"/>
                </a:solidFill>
              </a:rPr>
              <a:t>要求：复现或设计相关算法，并与现有超采样</a:t>
            </a:r>
            <a:r>
              <a:rPr lang="en-US" altLang="zh-CN" dirty="0">
                <a:solidFill>
                  <a:schemeClr val="tx1"/>
                </a:solidFill>
              </a:rPr>
              <a:t>/</a:t>
            </a:r>
            <a:r>
              <a:rPr lang="zh-CN" altLang="en-US" dirty="0">
                <a:solidFill>
                  <a:schemeClr val="tx1"/>
                </a:solidFill>
              </a:rPr>
              <a:t>超分辨率算法进行运行效率与渲染画质的比较。</a:t>
            </a:r>
          </a:p>
        </p:txBody>
      </p:sp>
      <p:sp>
        <p:nvSpPr>
          <p:cNvPr id="21" name="文本框 20"/>
          <p:cNvSpPr txBox="1"/>
          <p:nvPr/>
        </p:nvSpPr>
        <p:spPr>
          <a:xfrm>
            <a:off x="608400" y="5658264"/>
            <a:ext cx="11348720" cy="1169551"/>
          </a:xfrm>
          <a:prstGeom prst="rect">
            <a:avLst/>
          </a:prstGeom>
          <a:noFill/>
        </p:spPr>
        <p:txBody>
          <a:bodyPr wrap="square" rtlCol="0">
            <a:spAutoFit/>
          </a:bodyPr>
          <a:lstStyle/>
          <a:p>
            <a:r>
              <a:rPr lang="zh-CN" altLang="en-US" sz="1400" dirty="0"/>
              <a:t>参考文献：</a:t>
            </a:r>
            <a:endParaRPr lang="en-US" altLang="zh-CN" sz="1400" dirty="0"/>
          </a:p>
          <a:p>
            <a:r>
              <a:rPr lang="en-US" altLang="zh-CN" sz="1400" dirty="0"/>
              <a:t>[1]</a:t>
            </a:r>
            <a:r>
              <a:rPr lang="zh-CN" altLang="en-US" sz="1400" dirty="0"/>
              <a:t> 英伟达</a:t>
            </a:r>
            <a:r>
              <a:rPr lang="en-US" altLang="zh-CN" sz="1400" dirty="0"/>
              <a:t>DLSS</a:t>
            </a:r>
            <a:r>
              <a:rPr lang="zh-CN" altLang="en-US" sz="1400" dirty="0"/>
              <a:t>技术</a:t>
            </a:r>
            <a:r>
              <a:rPr lang="en-US" altLang="zh-CN" sz="1400" dirty="0"/>
              <a:t>:</a:t>
            </a:r>
            <a:r>
              <a:rPr lang="zh-CN" altLang="en-US" sz="1400" dirty="0"/>
              <a:t> </a:t>
            </a:r>
            <a:r>
              <a:rPr lang="en-US" altLang="zh-CN" sz="1400" dirty="0">
                <a:hlinkClick r:id="rId2"/>
              </a:rPr>
              <a:t>https://www.nvidia.com/en-us/geforce/technologies/dlss/</a:t>
            </a:r>
            <a:endParaRPr lang="en-US" altLang="zh-CN" sz="1400" dirty="0"/>
          </a:p>
          <a:p>
            <a:r>
              <a:rPr lang="en-US" altLang="zh-CN" sz="1400" dirty="0"/>
              <a:t>[2]</a:t>
            </a:r>
            <a:r>
              <a:rPr lang="zh-CN" altLang="en-US" sz="1400" dirty="0"/>
              <a:t> </a:t>
            </a:r>
            <a:r>
              <a:rPr lang="en-US" altLang="zh-CN" sz="1400" dirty="0"/>
              <a:t>AMD</a:t>
            </a:r>
            <a:r>
              <a:rPr lang="zh-CN" altLang="en-US" sz="1400" dirty="0"/>
              <a:t> </a:t>
            </a:r>
            <a:r>
              <a:rPr lang="en-US" altLang="zh-CN" sz="1400" dirty="0"/>
              <a:t>FSR</a:t>
            </a:r>
            <a:r>
              <a:rPr lang="zh-CN" altLang="en-US" sz="1400" dirty="0"/>
              <a:t>技术</a:t>
            </a:r>
            <a:r>
              <a:rPr lang="en-US" altLang="zh-CN" sz="1400" dirty="0"/>
              <a:t>:</a:t>
            </a:r>
            <a:r>
              <a:rPr lang="zh-CN" altLang="en-US" sz="1400" dirty="0"/>
              <a:t> </a:t>
            </a:r>
            <a:r>
              <a:rPr lang="en-US" altLang="zh-CN" sz="1400" dirty="0">
                <a:hlinkClick r:id="rId3"/>
              </a:rPr>
              <a:t>https://www.amd.com/zh-hans/technologies/radeon-software-fidelityfx-super-resolution</a:t>
            </a:r>
            <a:endParaRPr lang="en-US" altLang="zh-CN" sz="1400" dirty="0"/>
          </a:p>
          <a:p>
            <a:r>
              <a:rPr lang="en-US" altLang="zh-CN" sz="1400" dirty="0"/>
              <a:t>[3]</a:t>
            </a:r>
            <a:r>
              <a:rPr lang="zh-CN" altLang="en-US" sz="1400" dirty="0"/>
              <a:t> </a:t>
            </a:r>
            <a:r>
              <a:rPr lang="en-US" altLang="zh-CN" sz="1400" dirty="0"/>
              <a:t>Xiao L, Nouri S, Chapman M, et al. Neural </a:t>
            </a:r>
            <a:r>
              <a:rPr lang="en-US" altLang="zh-CN" sz="1400" dirty="0" err="1"/>
              <a:t>supersampling</a:t>
            </a:r>
            <a:r>
              <a:rPr lang="en-US" altLang="zh-CN" sz="1400" dirty="0"/>
              <a:t> for real-time rendering[J]. ACM Transactions on Graphics (TOG), 2020, 39(4): 142: 1-142: 12.</a:t>
            </a:r>
            <a:endParaRPr lang="zh-CN" altLang="en-US" sz="1400"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8019" y="954939"/>
            <a:ext cx="4143981" cy="233444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p:nvPicPr>
        <p:blipFill>
          <a:blip r:embed="rId5"/>
          <a:stretch>
            <a:fillRect/>
          </a:stretch>
        </p:blipFill>
        <p:spPr>
          <a:xfrm>
            <a:off x="7960641" y="3485251"/>
            <a:ext cx="4231359" cy="24676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C39B3-17A1-49B0-93D7-57900BDAEB14}"/>
              </a:ext>
            </a:extLst>
          </p:cNvPr>
          <p:cNvSpPr>
            <a:spLocks noGrp="1"/>
          </p:cNvSpPr>
          <p:nvPr>
            <p:ph type="title"/>
          </p:nvPr>
        </p:nvSpPr>
        <p:spPr/>
        <p:txBody>
          <a:bodyPr>
            <a:normAutofit/>
          </a:bodyPr>
          <a:lstStyle/>
          <a:p>
            <a:r>
              <a:rPr lang="en-US" altLang="zh-CN" dirty="0"/>
              <a:t>6.</a:t>
            </a:r>
            <a:r>
              <a:rPr lang="zh-CN" altLang="en-US" dirty="0"/>
              <a:t>单次采样路径追踪</a:t>
            </a:r>
            <a:r>
              <a:rPr lang="en-US" altLang="zh-CN" dirty="0"/>
              <a:t>+</a:t>
            </a:r>
            <a:r>
              <a:rPr lang="zh-CN" altLang="en-US" dirty="0"/>
              <a:t>时空域降噪</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a:t>
            </a:r>
            <a:r>
              <a:rPr kumimoji="0" lang="en-US" altLang="zh-CN"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mentor</a:t>
            </a:r>
            <a:r>
              <a:rPr kumimoji="0" lang="zh-CN" altLang="en-US" sz="2400" b="1" i="0" u="none" strike="noStrike" kern="1200" cap="none" spc="300" normalizeH="0" baseline="0" noProof="1">
                <a:ln>
                  <a:noFill/>
                </a:ln>
                <a:solidFill>
                  <a:srgbClr val="C00000"/>
                </a:solidFill>
                <a:effectLst/>
                <a:uLnTx/>
                <a:uFillTx/>
                <a:latin typeface="Arial" panose="020B0604020202090204" pitchFamily="34" charset="0"/>
                <a:ea typeface="微软雅黑" panose="020B0503020204020204" pitchFamily="34" charset="-122"/>
                <a:cs typeface="+mj-cs"/>
                <a:sym typeface="+mn-ea"/>
              </a:rPr>
              <a:t>：徐添辰）</a:t>
            </a:r>
            <a:endParaRPr lang="en-US" dirty="0"/>
          </a:p>
        </p:txBody>
      </p:sp>
      <p:sp>
        <p:nvSpPr>
          <p:cNvPr id="3" name="Content Placeholder 2">
            <a:extLst>
              <a:ext uri="{FF2B5EF4-FFF2-40B4-BE49-F238E27FC236}">
                <a16:creationId xmlns:a16="http://schemas.microsoft.com/office/drawing/2014/main" id="{60FD206D-DB4C-4250-9D88-53AE2BDE3F95}"/>
              </a:ext>
            </a:extLst>
          </p:cNvPr>
          <p:cNvSpPr>
            <a:spLocks noGrp="1"/>
          </p:cNvSpPr>
          <p:nvPr>
            <p:ph idx="1"/>
          </p:nvPr>
        </p:nvSpPr>
        <p:spPr>
          <a:xfrm>
            <a:off x="608400" y="1490400"/>
            <a:ext cx="7982147" cy="4759200"/>
          </a:xfrm>
        </p:spPr>
        <p:txBody>
          <a:bodyPr>
            <a:normAutofit/>
          </a:bodyPr>
          <a:lstStyle/>
          <a:p>
            <a:r>
              <a:rPr lang="zh-CN" altLang="en-US" dirty="0"/>
              <a:t>项目简介：大量采样的路径追踪由于循环计算量大难以达到实时全局光照。而通过单次采样</a:t>
            </a:r>
            <a:r>
              <a:rPr lang="en-US" altLang="zh-CN" dirty="0"/>
              <a:t>1 sample per pixel (1spp)</a:t>
            </a:r>
            <a:r>
              <a:rPr lang="zh-CN" altLang="en-US" dirty="0"/>
              <a:t>的路径追踪再配合后期时空域降噪算法的图像处理可以近似实现高效高质量实时全局光照。路径追踪可以根据</a:t>
            </a:r>
            <a:r>
              <a:rPr lang="en-US" altLang="zh-CN" dirty="0"/>
              <a:t>Lambert</a:t>
            </a:r>
            <a:r>
              <a:rPr lang="zh-CN" altLang="en-US" dirty="0"/>
              <a:t>和</a:t>
            </a:r>
            <a:r>
              <a:rPr lang="en-US" altLang="zh-CN" dirty="0"/>
              <a:t>GGX</a:t>
            </a:r>
            <a:r>
              <a:rPr lang="zh-CN" altLang="en-US" dirty="0"/>
              <a:t>模型采用重要性采样分布模型随机选择一条光路。空域降噪需要利用</a:t>
            </a:r>
            <a:r>
              <a:rPr lang="en-US" altLang="zh-CN" dirty="0"/>
              <a:t>G-buffer</a:t>
            </a:r>
            <a:r>
              <a:rPr lang="zh-CN" altLang="en-US" dirty="0"/>
              <a:t>的双边滤波，而时域降噪可以采用时域超级采样算法（</a:t>
            </a:r>
            <a:r>
              <a:rPr lang="en-US" altLang="zh-CN" dirty="0"/>
              <a:t>temporal super sampling</a:t>
            </a:r>
            <a:r>
              <a:rPr lang="zh-CN" altLang="en-US" dirty="0"/>
              <a:t>）。渲染流程建议</a:t>
            </a:r>
            <a:r>
              <a:rPr lang="en-US" altLang="zh-CN" dirty="0"/>
              <a:t>Visibility Buffer -&gt; G-buffer</a:t>
            </a:r>
            <a:r>
              <a:rPr lang="zh-CN" altLang="en-US" dirty="0"/>
              <a:t>机制，避免光线追踪瑕疵。</a:t>
            </a:r>
            <a:endParaRPr lang="en-US" altLang="zh-CN" dirty="0"/>
          </a:p>
          <a:p>
            <a:r>
              <a:rPr lang="zh-CN" altLang="en-US" dirty="0"/>
              <a:t>任务：参考材料</a:t>
            </a:r>
            <a:r>
              <a:rPr lang="en-US" altLang="zh-CN" dirty="0"/>
              <a:t>[1]~[4]</a:t>
            </a:r>
            <a:r>
              <a:rPr lang="zh-CN" altLang="en-US" dirty="0"/>
              <a:t>及其索引的论文，用</a:t>
            </a:r>
            <a:r>
              <a:rPr lang="en-US" altLang="zh-CN" dirty="0"/>
              <a:t>1spp</a:t>
            </a:r>
            <a:r>
              <a:rPr lang="zh-CN" altLang="en-US" dirty="0"/>
              <a:t>路径追踪</a:t>
            </a:r>
            <a:r>
              <a:rPr lang="en-US" altLang="zh-CN" dirty="0"/>
              <a:t>+</a:t>
            </a:r>
            <a:r>
              <a:rPr lang="zh-CN" altLang="en-US" dirty="0"/>
              <a:t>时空域降噪处理实现实时全局光照渲染结果。</a:t>
            </a:r>
          </a:p>
          <a:p>
            <a:r>
              <a:rPr lang="zh-CN" altLang="en-US" dirty="0"/>
              <a:t>要求：复现或设计改进相关算法，并与大量多次采样实时全局光照方法的图像（可以用时域累积防止</a:t>
            </a:r>
            <a:r>
              <a:rPr lang="en-US" altLang="zh-CN" dirty="0"/>
              <a:t>GPU timeout</a:t>
            </a:r>
            <a:r>
              <a:rPr lang="zh-CN" altLang="en-US" dirty="0"/>
              <a:t>）比较结果，并分析。</a:t>
            </a:r>
          </a:p>
          <a:p>
            <a:endParaRPr lang="en-US" dirty="0"/>
          </a:p>
        </p:txBody>
      </p:sp>
      <p:sp>
        <p:nvSpPr>
          <p:cNvPr id="5" name="文本框 20">
            <a:extLst>
              <a:ext uri="{FF2B5EF4-FFF2-40B4-BE49-F238E27FC236}">
                <a16:creationId xmlns:a16="http://schemas.microsoft.com/office/drawing/2014/main" id="{D80BE720-A1B9-456E-8137-333F9B7E4DC6}"/>
              </a:ext>
            </a:extLst>
          </p:cNvPr>
          <p:cNvSpPr txBox="1"/>
          <p:nvPr/>
        </p:nvSpPr>
        <p:spPr>
          <a:xfrm>
            <a:off x="608400" y="5658264"/>
            <a:ext cx="11348720" cy="1169551"/>
          </a:xfrm>
          <a:prstGeom prst="rect">
            <a:avLst/>
          </a:prstGeom>
          <a:noFill/>
        </p:spPr>
        <p:txBody>
          <a:bodyPr wrap="square" rtlCol="0">
            <a:spAutoFit/>
          </a:bodyPr>
          <a:lstStyle/>
          <a:p>
            <a:r>
              <a:rPr lang="zh-CN" altLang="en-US" sz="1400" dirty="0"/>
              <a:t>参考资料：</a:t>
            </a:r>
            <a:endParaRPr lang="en-US" altLang="zh-CN" sz="1400" dirty="0"/>
          </a:p>
          <a:p>
            <a:r>
              <a:rPr lang="en-US" altLang="zh-CN" sz="1400" dirty="0"/>
              <a:t>[1]</a:t>
            </a:r>
            <a:r>
              <a:rPr lang="zh-CN" altLang="en-US" sz="1400" dirty="0"/>
              <a:t> </a:t>
            </a:r>
            <a:r>
              <a:rPr lang="en-US" altLang="zh-CN" sz="1400" dirty="0"/>
              <a:t>AMD FidelityFX denoiser</a:t>
            </a:r>
            <a:r>
              <a:rPr lang="zh-CN" altLang="en-US" sz="1400" dirty="0"/>
              <a:t>技术：</a:t>
            </a:r>
            <a:r>
              <a:rPr lang="en-US" altLang="zh-CN" sz="1400" dirty="0">
                <a:hlinkClick r:id="rId2"/>
              </a:rPr>
              <a:t>https://gpuopen.com/fidelityfx-denoiser/</a:t>
            </a:r>
            <a:endParaRPr lang="en-US" altLang="zh-CN" sz="1400" dirty="0"/>
          </a:p>
          <a:p>
            <a:r>
              <a:rPr lang="en-US" altLang="zh-CN" sz="1400" dirty="0"/>
              <a:t>[2] NVIDIA</a:t>
            </a:r>
            <a:r>
              <a:rPr lang="zh-CN" altLang="en-US" sz="1400" dirty="0"/>
              <a:t>时空域降噪技术：</a:t>
            </a:r>
            <a:r>
              <a:rPr lang="en-US" altLang="zh-CN" sz="1400" dirty="0">
                <a:hlinkClick r:id="rId3"/>
              </a:rPr>
              <a:t>https://research.nvidia.com/publication/2017-07_Spatiotemporal-Variance-Guided-Filtering%3A</a:t>
            </a:r>
            <a:endParaRPr lang="en-US" altLang="zh-CN" sz="1400" dirty="0"/>
          </a:p>
          <a:p>
            <a:r>
              <a:rPr lang="en-US" altLang="zh-CN" sz="1400" dirty="0"/>
              <a:t>[3] Visibility Buffer</a:t>
            </a:r>
            <a:r>
              <a:rPr lang="zh-CN" altLang="en-US" sz="1400" dirty="0"/>
              <a:t>：</a:t>
            </a:r>
            <a:r>
              <a:rPr lang="en-US" altLang="zh-CN" sz="1400" dirty="0">
                <a:hlinkClick r:id="rId4"/>
              </a:rPr>
              <a:t>http://filmicworlds.com/blog/visibility-buffer-rendering-with-material-graphs/</a:t>
            </a:r>
            <a:endParaRPr lang="en-US" altLang="zh-CN" sz="1400" dirty="0"/>
          </a:p>
          <a:p>
            <a:r>
              <a:rPr lang="en-US" altLang="zh-CN" sz="1400" dirty="0"/>
              <a:t>[4] DXR samples: </a:t>
            </a:r>
            <a:r>
              <a:rPr lang="en-US" altLang="zh-CN" sz="1400" dirty="0">
                <a:hlinkClick r:id="rId5"/>
              </a:rPr>
              <a:t>https://github.com/microsoft/DirectX-Graphics-Samples/tree/master/Samples/Desktop/D3D12Raytracing</a:t>
            </a:r>
            <a:endParaRPr lang="zh-CN" altLang="en-US" sz="1400" dirty="0"/>
          </a:p>
        </p:txBody>
      </p:sp>
      <p:pic>
        <p:nvPicPr>
          <p:cNvPr id="6" name="图片 5"/>
          <p:cNvPicPr>
            <a:picLocks noChangeAspect="1"/>
          </p:cNvPicPr>
          <p:nvPr/>
        </p:nvPicPr>
        <p:blipFill>
          <a:blip r:embed="rId6"/>
          <a:stretch>
            <a:fillRect/>
          </a:stretch>
        </p:blipFill>
        <p:spPr>
          <a:xfrm>
            <a:off x="8599486" y="1893401"/>
            <a:ext cx="3348694" cy="2057099"/>
          </a:xfrm>
          <a:prstGeom prst="rect">
            <a:avLst/>
          </a:prstGeom>
        </p:spPr>
      </p:pic>
      <p:pic>
        <p:nvPicPr>
          <p:cNvPr id="7" name="Picture 2" descr="https://research.nvidia.com/sites/default/files/publications/svgfTeaser_0.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599486" y="4126900"/>
            <a:ext cx="3348694" cy="1128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04540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4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176_1*a*1"/>
  <p:tag name="KSO_WM_TEMPLATE_CATEGORY" val="custom"/>
  <p:tag name="KSO_WM_TEMPLATE_INDEX" val="20205176"/>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629</TotalTime>
  <Words>2881</Words>
  <Application>Microsoft Office PowerPoint</Application>
  <PresentationFormat>宽屏</PresentationFormat>
  <Paragraphs>96</Paragraphs>
  <Slides>14</Slides>
  <Notes>0</Notes>
  <HiddenSlides>0</HiddenSlides>
  <MMClips>2</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-apple-system</vt:lpstr>
      <vt:lpstr>等线</vt:lpstr>
      <vt:lpstr>Arial</vt:lpstr>
      <vt:lpstr>Wingdings</vt:lpstr>
      <vt:lpstr>Office 主题​​</vt:lpstr>
      <vt:lpstr>计算机图形学大作业介绍</vt:lpstr>
      <vt:lpstr>相关事项</vt:lpstr>
      <vt:lpstr>PowerPoint 演示文稿</vt:lpstr>
      <vt:lpstr>1.VR足球游戏（mentor：所向）</vt:lpstr>
      <vt:lpstr>PowerPoint 演示文稿</vt:lpstr>
      <vt:lpstr>3.2D人体姿态估计(Mentor:所向)</vt:lpstr>
      <vt:lpstr>4.基于深度学习的实时全局光照渲染（mentor：易冉）</vt:lpstr>
      <vt:lpstr>5.实时超采样（mentor：易冉）</vt:lpstr>
      <vt:lpstr>6.单次采样路径追踪+时空域降噪（mentor：徐添辰）</vt:lpstr>
      <vt:lpstr>7.基于深度学习的实时降噪（mentor：徐添辰）</vt:lpstr>
      <vt:lpstr>8.不同粒度的光线追踪（mentor：徐添辰）</vt:lpstr>
      <vt:lpstr>9.保守顶点可见性剔除（mentor：徐添辰）</vt:lpstr>
      <vt:lpstr>10. 网格稀疏样本超采样图像（mentor：徐添辰）</vt:lpstr>
      <vt:lpstr>11. 光线追踪变形球（mentor：徐添辰）</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大作业介绍</dc:title>
  <dc:creator>李庭瑶</dc:creator>
  <cp:lastModifiedBy>谭 旭男</cp:lastModifiedBy>
  <cp:revision>470</cp:revision>
  <dcterms:created xsi:type="dcterms:W3CDTF">2021-10-25T15:10:20Z</dcterms:created>
  <dcterms:modified xsi:type="dcterms:W3CDTF">2021-10-29T01:00:56Z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2052-3.9.1.6204</vt:lpwstr>
  </property>
</Properties>
</file>